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4"/>
  </p:notesMasterIdLst>
  <p:handoutMasterIdLst>
    <p:handoutMasterId r:id="rId65"/>
  </p:handoutMasterIdLst>
  <p:sldIdLst>
    <p:sldId id="256" r:id="rId2"/>
    <p:sldId id="257" r:id="rId3"/>
    <p:sldId id="259" r:id="rId4"/>
    <p:sldId id="260" r:id="rId5"/>
    <p:sldId id="261" r:id="rId6"/>
    <p:sldId id="263" r:id="rId7"/>
    <p:sldId id="264" r:id="rId8"/>
    <p:sldId id="265" r:id="rId9"/>
    <p:sldId id="267" r:id="rId10"/>
    <p:sldId id="268" r:id="rId11"/>
    <p:sldId id="269" r:id="rId12"/>
    <p:sldId id="271" r:id="rId13"/>
    <p:sldId id="353" r:id="rId14"/>
    <p:sldId id="273" r:id="rId15"/>
    <p:sldId id="275" r:id="rId16"/>
    <p:sldId id="276" r:id="rId17"/>
    <p:sldId id="277" r:id="rId18"/>
    <p:sldId id="279" r:id="rId19"/>
    <p:sldId id="280" r:id="rId20"/>
    <p:sldId id="281" r:id="rId21"/>
    <p:sldId id="283" r:id="rId22"/>
    <p:sldId id="284" r:id="rId23"/>
    <p:sldId id="285" r:id="rId24"/>
    <p:sldId id="287" r:id="rId25"/>
    <p:sldId id="288" r:id="rId26"/>
    <p:sldId id="289" r:id="rId27"/>
    <p:sldId id="291" r:id="rId28"/>
    <p:sldId id="354" r:id="rId29"/>
    <p:sldId id="293" r:id="rId30"/>
    <p:sldId id="295" r:id="rId31"/>
    <p:sldId id="355" r:id="rId32"/>
    <p:sldId id="297" r:id="rId33"/>
    <p:sldId id="299" r:id="rId34"/>
    <p:sldId id="300" r:id="rId35"/>
    <p:sldId id="347" r:id="rId36"/>
    <p:sldId id="348" r:id="rId37"/>
    <p:sldId id="349" r:id="rId38"/>
    <p:sldId id="306" r:id="rId39"/>
    <p:sldId id="308" r:id="rId40"/>
    <p:sldId id="309" r:id="rId41"/>
    <p:sldId id="310" r:id="rId42"/>
    <p:sldId id="312" r:id="rId43"/>
    <p:sldId id="313" r:id="rId44"/>
    <p:sldId id="314" r:id="rId45"/>
    <p:sldId id="317" r:id="rId46"/>
    <p:sldId id="318" r:id="rId47"/>
    <p:sldId id="350" r:id="rId48"/>
    <p:sldId id="351" r:id="rId49"/>
    <p:sldId id="352" r:id="rId50"/>
    <p:sldId id="324" r:id="rId51"/>
    <p:sldId id="326" r:id="rId52"/>
    <p:sldId id="327" r:id="rId53"/>
    <p:sldId id="328" r:id="rId54"/>
    <p:sldId id="343" r:id="rId55"/>
    <p:sldId id="344" r:id="rId56"/>
    <p:sldId id="332" r:id="rId57"/>
    <p:sldId id="335" r:id="rId58"/>
    <p:sldId id="336" r:id="rId59"/>
    <p:sldId id="337" r:id="rId60"/>
    <p:sldId id="339" r:id="rId61"/>
    <p:sldId id="340" r:id="rId62"/>
    <p:sldId id="342" r:id="rId63"/>
  </p:sldIdLst>
  <p:sldSz cx="9144000" cy="6858000" type="screen4x3"/>
  <p:notesSz cx="6881813" cy="9296400"/>
  <p:defaultTextStyle>
    <a:defPPr>
      <a:defRPr lang="en-US"/>
    </a:defPPr>
    <a:lvl1pPr algn="l" rtl="0" fontAlgn="base">
      <a:spcBef>
        <a:spcPct val="0"/>
      </a:spcBef>
      <a:spcAft>
        <a:spcPct val="0"/>
      </a:spcAft>
      <a:defRPr sz="2500" kern="1200">
        <a:solidFill>
          <a:srgbClr val="EBFFC2"/>
        </a:solidFill>
        <a:latin typeface="Corbel" pitchFamily="34" charset="0"/>
        <a:ea typeface="+mn-ea"/>
        <a:cs typeface="+mn-cs"/>
      </a:defRPr>
    </a:lvl1pPr>
    <a:lvl2pPr marL="457200" algn="l" rtl="0" fontAlgn="base">
      <a:spcBef>
        <a:spcPct val="0"/>
      </a:spcBef>
      <a:spcAft>
        <a:spcPct val="0"/>
      </a:spcAft>
      <a:defRPr sz="2500" kern="1200">
        <a:solidFill>
          <a:srgbClr val="EBFFC2"/>
        </a:solidFill>
        <a:latin typeface="Corbel" pitchFamily="34" charset="0"/>
        <a:ea typeface="+mn-ea"/>
        <a:cs typeface="+mn-cs"/>
      </a:defRPr>
    </a:lvl2pPr>
    <a:lvl3pPr marL="914400" algn="l" rtl="0" fontAlgn="base">
      <a:spcBef>
        <a:spcPct val="0"/>
      </a:spcBef>
      <a:spcAft>
        <a:spcPct val="0"/>
      </a:spcAft>
      <a:defRPr sz="2500" kern="1200">
        <a:solidFill>
          <a:srgbClr val="EBFFC2"/>
        </a:solidFill>
        <a:latin typeface="Corbel" pitchFamily="34" charset="0"/>
        <a:ea typeface="+mn-ea"/>
        <a:cs typeface="+mn-cs"/>
      </a:defRPr>
    </a:lvl3pPr>
    <a:lvl4pPr marL="1371600" algn="l" rtl="0" fontAlgn="base">
      <a:spcBef>
        <a:spcPct val="0"/>
      </a:spcBef>
      <a:spcAft>
        <a:spcPct val="0"/>
      </a:spcAft>
      <a:defRPr sz="2500" kern="1200">
        <a:solidFill>
          <a:srgbClr val="EBFFC2"/>
        </a:solidFill>
        <a:latin typeface="Corbel" pitchFamily="34" charset="0"/>
        <a:ea typeface="+mn-ea"/>
        <a:cs typeface="+mn-cs"/>
      </a:defRPr>
    </a:lvl4pPr>
    <a:lvl5pPr marL="1828800" algn="l" rtl="0" fontAlgn="base">
      <a:spcBef>
        <a:spcPct val="0"/>
      </a:spcBef>
      <a:spcAft>
        <a:spcPct val="0"/>
      </a:spcAft>
      <a:defRPr sz="2500" kern="1200">
        <a:solidFill>
          <a:srgbClr val="EBFFC2"/>
        </a:solidFill>
        <a:latin typeface="Corbel" pitchFamily="34" charset="0"/>
        <a:ea typeface="+mn-ea"/>
        <a:cs typeface="+mn-cs"/>
      </a:defRPr>
    </a:lvl5pPr>
    <a:lvl6pPr marL="2286000" algn="l" defTabSz="914400" rtl="0" eaLnBrk="1" latinLnBrk="0" hangingPunct="1">
      <a:defRPr sz="2500" kern="1200">
        <a:solidFill>
          <a:srgbClr val="EBFFC2"/>
        </a:solidFill>
        <a:latin typeface="Corbel" pitchFamily="34" charset="0"/>
        <a:ea typeface="+mn-ea"/>
        <a:cs typeface="+mn-cs"/>
      </a:defRPr>
    </a:lvl6pPr>
    <a:lvl7pPr marL="2743200" algn="l" defTabSz="914400" rtl="0" eaLnBrk="1" latinLnBrk="0" hangingPunct="1">
      <a:defRPr sz="2500" kern="1200">
        <a:solidFill>
          <a:srgbClr val="EBFFC2"/>
        </a:solidFill>
        <a:latin typeface="Corbel" pitchFamily="34" charset="0"/>
        <a:ea typeface="+mn-ea"/>
        <a:cs typeface="+mn-cs"/>
      </a:defRPr>
    </a:lvl7pPr>
    <a:lvl8pPr marL="3200400" algn="l" defTabSz="914400" rtl="0" eaLnBrk="1" latinLnBrk="0" hangingPunct="1">
      <a:defRPr sz="2500" kern="1200">
        <a:solidFill>
          <a:srgbClr val="EBFFC2"/>
        </a:solidFill>
        <a:latin typeface="Corbel" pitchFamily="34" charset="0"/>
        <a:ea typeface="+mn-ea"/>
        <a:cs typeface="+mn-cs"/>
      </a:defRPr>
    </a:lvl8pPr>
    <a:lvl9pPr marL="3657600" algn="l" defTabSz="914400" rtl="0" eaLnBrk="1" latinLnBrk="0" hangingPunct="1">
      <a:defRPr sz="2500" kern="1200">
        <a:solidFill>
          <a:srgbClr val="EBFFC2"/>
        </a:solidFill>
        <a:latin typeface="Corbe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16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eorge Georgiev" initials="GG"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8C8"/>
    <a:srgbClr val="9BCC00"/>
    <a:srgbClr val="9ED000"/>
    <a:srgbClr val="F4FCD8"/>
    <a:srgbClr val="FFFFFF"/>
    <a:srgbClr val="E8FFC8"/>
    <a:srgbClr val="FAF7C8"/>
    <a:srgbClr val="F5FFC2"/>
    <a:srgbClr val="EBFFD2"/>
    <a:srgbClr val="EBFF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53" autoAdjust="0"/>
    <p:restoredTop sz="94468" autoAdjust="0"/>
  </p:normalViewPr>
  <p:slideViewPr>
    <p:cSldViewPr>
      <p:cViewPr varScale="1">
        <p:scale>
          <a:sx n="70" d="100"/>
          <a:sy n="70" d="100"/>
        </p:scale>
        <p:origin x="37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2778" y="-96"/>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sz="quarter"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3BF7C7B5-275F-4D1F-9AB4-9255447DBC73}" type="datetimeFigureOut">
              <a:rPr lang="en-US"/>
              <a:pPr/>
              <a:t>12/3/2013</a:t>
            </a:fld>
            <a:endParaRPr lang="en-US" dirty="0"/>
          </a:p>
        </p:txBody>
      </p:sp>
      <p:sp>
        <p:nvSpPr>
          <p:cNvPr id="4" name="Footer Placeholder 3"/>
          <p:cNvSpPr>
            <a:spLocks noGrp="1"/>
          </p:cNvSpPr>
          <p:nvPr>
            <p:ph type="ftr" sz="quarter" idx="2"/>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5" name="Slide Number Placeholder 4"/>
          <p:cNvSpPr>
            <a:spLocks noGrp="1"/>
          </p:cNvSpPr>
          <p:nvPr>
            <p:ph type="sldNum" sz="quarter" idx="3"/>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3DADE544-1278-4EDA-8870-0A169B9A6D6D}" type="slidenum">
              <a:rPr lang="en-US"/>
              <a:pPr/>
              <a:t>‹#›</a:t>
            </a:fld>
            <a:endParaRPr lang="en-US" dirty="0"/>
          </a:p>
        </p:txBody>
      </p:sp>
    </p:spTree>
    <p:extLst>
      <p:ext uri="{BB962C8B-B14F-4D97-AF65-F5344CB8AC3E}">
        <p14:creationId xmlns:p14="http://schemas.microsoft.com/office/powerpoint/2010/main" val="12132406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9B46F231-FB2B-4655-A644-E2477325E686}" type="datetimeFigureOut">
              <a:rPr lang="en-US"/>
              <a:pPr/>
              <a:t>12/3/2013</a:t>
            </a:fld>
            <a:endParaRPr lang="en-US" dirty="0"/>
          </a:p>
        </p:txBody>
      </p:sp>
      <p:sp>
        <p:nvSpPr>
          <p:cNvPr id="4" name="Slide Image Placeholder 3"/>
          <p:cNvSpPr>
            <a:spLocks noGrp="1" noRot="1" noChangeAspect="1"/>
          </p:cNvSpPr>
          <p:nvPr>
            <p:ph type="sldImg" idx="2"/>
          </p:nvPr>
        </p:nvSpPr>
        <p:spPr>
          <a:xfrm>
            <a:off x="11176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bwMode="auto">
          <a:xfrm>
            <a:off x="687388" y="4416425"/>
            <a:ext cx="5507037" cy="4183063"/>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7" name="Slide Number Placeholder 6"/>
          <p:cNvSpPr>
            <a:spLocks noGrp="1"/>
          </p:cNvSpPr>
          <p:nvPr>
            <p:ph type="sldNum" sz="quarter" idx="5"/>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6FB4F6EA-423E-42DF-9292-215E7D886C4E}" type="slidenum">
              <a:rPr lang="en-US"/>
              <a:pPr/>
              <a:t>‹#›</a:t>
            </a:fld>
            <a:endParaRPr lang="en-US" dirty="0"/>
          </a:p>
        </p:txBody>
      </p:sp>
    </p:spTree>
    <p:extLst>
      <p:ext uri="{BB962C8B-B14F-4D97-AF65-F5344CB8AC3E}">
        <p14:creationId xmlns:p14="http://schemas.microsoft.com/office/powerpoint/2010/main" val="39852019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a:t>
            </a:fld>
            <a:endParaRPr lang="en-US" dirty="0"/>
          </a:p>
        </p:txBody>
      </p:sp>
    </p:spTree>
    <p:extLst>
      <p:ext uri="{BB962C8B-B14F-4D97-AF65-F5344CB8AC3E}">
        <p14:creationId xmlns:p14="http://schemas.microsoft.com/office/powerpoint/2010/main" val="25377765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0"/>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0"/>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extLst>
      <p:ext uri="{BB962C8B-B14F-4D97-AF65-F5344CB8AC3E}">
        <p14:creationId xmlns:p14="http://schemas.microsoft.com/office/powerpoint/2010/main" val="31416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s Slide">
    <p:spTree>
      <p:nvGrpSpPr>
        <p:cNvPr id="1" name=""/>
        <p:cNvGrpSpPr/>
        <p:nvPr/>
      </p:nvGrpSpPr>
      <p:grpSpPr>
        <a:xfrm>
          <a:off x="0" y="0"/>
          <a:ext cx="0" cy="0"/>
          <a:chOff x="0" y="0"/>
          <a:chExt cx="0" cy="0"/>
        </a:xfrm>
      </p:grpSpPr>
      <p:grpSp>
        <p:nvGrpSpPr>
          <p:cNvPr id="30" name="Group 29"/>
          <p:cNvGrpSpPr/>
          <p:nvPr userDrawn="1"/>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userDrawn="1"/>
          </p:nvSpPr>
          <p:spPr>
            <a:xfrm flipH="1">
              <a:off x="3394420"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форум програмиране, форум уеб дизайн</a:t>
              </a:r>
              <a:endParaRPr lang="bg-BG" sz="200" noProof="1">
                <a:ln w="0">
                  <a:noFill/>
                </a:ln>
                <a:solidFill>
                  <a:schemeClr val="bg1"/>
                </a:solidFill>
                <a:effectLst/>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flipH="1">
              <a:off x="1350512" y="1528531"/>
              <a:ext cx="2008656" cy="1149887"/>
            </a:xfrm>
            <a:prstGeom prst="rect">
              <a:avLst/>
            </a:prstGeom>
            <a:grpFill/>
          </p:spPr>
          <p:txBody>
            <a:bodyPr wrap="none" rtlCol="0">
              <a:spAutoFit/>
            </a:bodyPr>
            <a:lstStyle/>
            <a:p>
              <a:pPr>
                <a:lnSpc>
                  <a:spcPct val="80000"/>
                </a:lnSpc>
              </a:pPr>
              <a:r>
                <a:rPr lang="bg-BG" sz="200" kern="1200" noProof="1" smtClean="0">
                  <a:ln w="0">
                    <a:noFill/>
                  </a:ln>
                  <a:solidFill>
                    <a:schemeClr val="bg1"/>
                  </a:solidFill>
                  <a:effectLst/>
                  <a:latin typeface="Corbel" pitchFamily="34" charset="0"/>
                  <a:ea typeface="+mn-ea"/>
                  <a:cs typeface="+mn-cs"/>
                </a:rPr>
                <a:t>курсове и уроци по програмиране, уеб дизайн – безплатно</a:t>
              </a:r>
              <a:endParaRPr lang="bg-BG" sz="200" kern="1200" noProof="1">
                <a:ln w="0">
                  <a:noFill/>
                </a:ln>
                <a:solidFill>
                  <a:schemeClr val="bg1"/>
                </a:solidFill>
                <a:effectLst/>
                <a:latin typeface="Corbel" pitchFamily="34" charset="0"/>
                <a:ea typeface="+mn-ea"/>
                <a:cs typeface="+mn-cs"/>
              </a:endParaRPr>
            </a:p>
          </p:txBody>
        </p:sp>
        <p:sp>
          <p:nvSpPr>
            <p:cNvPr id="33" name="TextBox 32">
              <a:hlinkClick r:id="rId4" tooltip="Програмиране за деца - безплатно в Телерик кидс академия"/>
            </p:cNvPr>
            <p:cNvSpPr txBox="1"/>
            <p:nvPr userDrawn="1"/>
          </p:nvSpPr>
          <p:spPr>
            <a:xfrm flipH="1">
              <a:off x="1538277" y="2175145"/>
              <a:ext cx="1816697"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програмиране за деца – безплатни курсове и уроци</a:t>
              </a:r>
              <a:endParaRPr lang="bg-BG" sz="200" kern="1200" noProof="1">
                <a:ln w="0">
                  <a:noFill/>
                </a:ln>
                <a:solidFill>
                  <a:schemeClr val="bg1"/>
                </a:solidFill>
                <a:effectLst/>
                <a:latin typeface="Corbel" pitchFamily="34" charset="0"/>
                <a:ea typeface="+mn-ea"/>
                <a:cs typeface="+mn-cs"/>
              </a:endParaRPr>
            </a:p>
          </p:txBody>
        </p:sp>
        <p:sp>
          <p:nvSpPr>
            <p:cNvPr id="34" name="TextBox 33">
              <a:hlinkClick r:id="rId5" tooltip="Безплатен SEO курс - оптимизация за търсачки, уроци по SEO"/>
            </p:cNvPr>
            <p:cNvSpPr txBox="1"/>
            <p:nvPr userDrawn="1"/>
          </p:nvSpPr>
          <p:spPr>
            <a:xfrm flipH="1">
              <a:off x="1660733" y="2421354"/>
              <a:ext cx="1697683" cy="1210412"/>
            </a:xfrm>
            <a:prstGeom prst="rect">
              <a:avLst/>
            </a:prstGeom>
            <a:grpFill/>
          </p:spPr>
          <p:txBody>
            <a:bodyPr wrap="none" rtlCol="0">
              <a:spAutoFit/>
            </a:bodyPr>
            <a:lstStyle>
              <a:defPPr>
                <a:defRPr lang="en-US"/>
              </a:defPPr>
              <a:lvl1pPr lvl="0">
                <a:defRPr sz="1200"/>
              </a:lvl1pPr>
            </a:lstStyle>
            <a:p>
              <a:pPr lvl="0" algn="l"/>
              <a:r>
                <a:rPr lang="bg-BG" sz="200" noProof="1" smtClean="0">
                  <a:ln w="0">
                    <a:noFill/>
                  </a:ln>
                  <a:solidFill>
                    <a:schemeClr val="bg1"/>
                  </a:solidFill>
                  <a:effectLst/>
                </a:rPr>
                <a:t>безплатен SEO курс - оптимизация за търсачки</a:t>
              </a:r>
              <a:endParaRPr lang="bg-BG" sz="200" noProof="1">
                <a:ln w="0">
                  <a:noFill/>
                </a:ln>
                <a:solidFill>
                  <a:schemeClr val="bg1"/>
                </a:solidFill>
                <a:effectLst/>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flipH="1">
              <a:off x="1448482" y="2878556"/>
              <a:ext cx="190883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уроци по уеб дизайн, HTML, CSS, JavaScript, Photoshop</a:t>
              </a:r>
              <a:endParaRPr lang="bg-BG" sz="200" noProof="1">
                <a:ln w="0">
                  <a:noFill/>
                </a:ln>
                <a:solidFill>
                  <a:schemeClr val="bg1"/>
                </a:solidFill>
                <a:effectLst/>
              </a:endParaRPr>
            </a:p>
          </p:txBody>
        </p:sp>
        <p:sp>
          <p:nvSpPr>
            <p:cNvPr id="36" name="TextBox 35">
              <a:hlinkClick r:id="rId7" tooltip="Училищна софтуерна академия - безплатни уроци по програмиране и уеб дизайн"/>
            </p:cNvPr>
            <p:cNvSpPr txBox="1"/>
            <p:nvPr userDrawn="1"/>
          </p:nvSpPr>
          <p:spPr>
            <a:xfrm flipH="1">
              <a:off x="1636239" y="1946534"/>
              <a:ext cx="1747592"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уроци по програмиране и уеб дизайн за ученици</a:t>
              </a:r>
              <a:endParaRPr lang="bg-BG" sz="200" kern="1200" noProof="1">
                <a:ln w="0">
                  <a:noFill/>
                </a:ln>
                <a:solidFill>
                  <a:schemeClr val="bg1"/>
                </a:solidFill>
                <a:effectLst/>
                <a:latin typeface="Corbel" pitchFamily="34" charset="0"/>
                <a:ea typeface="+mn-ea"/>
                <a:cs typeface="+mn-cs"/>
              </a:endParaRPr>
            </a:p>
          </p:txBody>
        </p:sp>
        <p:sp>
          <p:nvSpPr>
            <p:cNvPr id="37" name="TextBox 36">
              <a:hlinkClick r:id="rId8" tooltip="Безплатен курс &quot;Програмиране с ASP.NET MVC&quot; - уеб технологии, бази данни, C#, .NET, ASP.NET MVC"/>
            </p:cNvPr>
            <p:cNvSpPr txBox="1"/>
            <p:nvPr userDrawn="1"/>
          </p:nvSpPr>
          <p:spPr>
            <a:xfrm flipH="1">
              <a:off x="3402824"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MVC курс – HTML, SQL, C#, .NET, ASP.NET MVC</a:t>
              </a:r>
              <a:endParaRPr lang="bg-BG" sz="200" noProof="1">
                <a:ln w="0">
                  <a:noFill/>
                </a:ln>
                <a:solidFill>
                  <a:schemeClr val="bg1"/>
                </a:solidFill>
                <a:effectLst/>
              </a:endParaRPr>
            </a:p>
          </p:txBody>
        </p:sp>
        <p:sp>
          <p:nvSpPr>
            <p:cNvPr id="38" name="TextBox 37">
              <a:hlinkClick r:id="rId9" tooltip="Безплатен курс &quot;Разработка на софтуер в Cloud среда&quot; - AppEngine, AWS, Azure"/>
            </p:cNvPr>
            <p:cNvSpPr txBox="1"/>
            <p:nvPr userDrawn="1"/>
          </p:nvSpPr>
          <p:spPr>
            <a:xfrm flipH="1">
              <a:off x="1440310" y="3574997"/>
              <a:ext cx="188196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"Разработка на софтуер в cloud среда"</a:t>
              </a:r>
              <a:endParaRPr lang="bg-BG" sz="200" kern="1200" noProof="1">
                <a:ln w="0">
                  <a:noFill/>
                </a:ln>
                <a:solidFill>
                  <a:schemeClr val="bg1"/>
                </a:solidFill>
                <a:effectLst/>
                <a:latin typeface="Corbel" pitchFamily="34" charset="0"/>
                <a:ea typeface="+mn-ea"/>
                <a:cs typeface="+mn-cs"/>
              </a:endParaRPr>
            </a:p>
          </p:txBody>
        </p:sp>
        <p:sp>
          <p:nvSpPr>
            <p:cNvPr id="39" name="TextBox 38">
              <a:hlinkClick r:id="rId10" tooltip="BG Coder - онлайн състезателна система - тренировки за състезания по програмиране - online judge"/>
            </p:cNvPr>
            <p:cNvSpPr txBox="1"/>
            <p:nvPr userDrawn="1"/>
          </p:nvSpPr>
          <p:spPr>
            <a:xfrm flipH="1">
              <a:off x="3389110" y="1523999"/>
              <a:ext cx="187428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BG Coder - онлайн състезателна система - online judge</a:t>
              </a:r>
              <a:endParaRPr lang="bg-BG" sz="200" noProof="1">
                <a:ln w="0">
                  <a:noFill/>
                </a:ln>
                <a:solidFill>
                  <a:schemeClr val="bg1"/>
                </a:solidFill>
                <a:effectLst/>
              </a:endParaRPr>
            </a:p>
          </p:txBody>
        </p:sp>
        <p:sp>
          <p:nvSpPr>
            <p:cNvPr id="40" name="TextBox 39">
              <a:hlinkClick r:id="rId11" tooltip="Светлин Наков - курсове и уроци по програмиране, уеб дизайн, книги, обучения - безплатно"/>
            </p:cNvPr>
            <p:cNvSpPr txBox="1"/>
            <p:nvPr userDrawn="1"/>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курсове и уроци по програмиране, книги – безплатно от Наков</a:t>
              </a:r>
              <a:endParaRPr lang="bg-BG" sz="200" noProof="1">
                <a:ln w="0">
                  <a:noFill/>
                </a:ln>
                <a:solidFill>
                  <a:schemeClr val="bg1"/>
                </a:solidFill>
                <a:effectLst/>
              </a:endParaRPr>
            </a:p>
          </p:txBody>
        </p:sp>
        <p:sp>
          <p:nvSpPr>
            <p:cNvPr id="41" name="TextBox 40">
              <a:hlinkClick r:id="rId12" tooltip="Безплатен курс &quot;Качествен програмен код&quot;"/>
            </p:cNvPr>
            <p:cNvSpPr txBox="1"/>
            <p:nvPr userDrawn="1"/>
          </p:nvSpPr>
          <p:spPr>
            <a:xfrm flipH="1">
              <a:off x="1766855" y="3335748"/>
              <a:ext cx="159402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"Качествен програмен код"</a:t>
              </a:r>
              <a:endParaRPr lang="bg-BG" sz="200" kern="1200" noProof="1">
                <a:ln w="0">
                  <a:noFill/>
                </a:ln>
                <a:solidFill>
                  <a:schemeClr val="bg1"/>
                </a:solidFill>
                <a:effectLst/>
                <a:latin typeface="Corbel" pitchFamily="34" charset="0"/>
                <a:ea typeface="+mn-ea"/>
                <a:cs typeface="+mn-cs"/>
              </a:endParaRP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алго академия – състезателно програмиране, състезания</a:t>
              </a:r>
              <a:endParaRPr lang="bg-BG" sz="200" noProof="1">
                <a:ln w="0">
                  <a:noFill/>
                </a:ln>
                <a:solidFill>
                  <a:schemeClr val="bg1"/>
                </a:solidFill>
                <a:effectLst/>
              </a:endParaRPr>
            </a:p>
          </p:txBody>
        </p:sp>
        <p:sp>
          <p:nvSpPr>
            <p:cNvPr id="43" name="TextBox 42">
              <a:hlinkClick r:id="rId14" tooltip="Безплатен ASP.NET курс - уеб програмиране, бази данни, C#, .NET, ASP.NET"/>
            </p:cNvPr>
            <p:cNvSpPr txBox="1"/>
            <p:nvPr userDrawn="1"/>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курс - уеб програмиране, бази данни, C#, .NET, ASP.NET</a:t>
              </a:r>
              <a:endParaRPr lang="bg-BG" sz="200" noProof="1">
                <a:ln w="0">
                  <a:noFill/>
                </a:ln>
                <a:solidFill>
                  <a:schemeClr val="bg1"/>
                </a:solidFill>
                <a:effectLst/>
              </a:endParaRPr>
            </a:p>
          </p:txBody>
        </p:sp>
        <p:sp>
          <p:nvSpPr>
            <p:cNvPr id="44" name="TextBox 43">
              <a:hlinkClick r:id="rId15" tooltip="Софтуерна академия на Телерик - безплатни курсове и уроци по програмиране"/>
            </p:cNvPr>
            <p:cNvSpPr txBox="1"/>
            <p:nvPr userDrawn="1"/>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smtClean="0">
                  <a:ln w="0">
                    <a:noFill/>
                  </a:ln>
                  <a:solidFill>
                    <a:schemeClr val="bg1"/>
                  </a:solidFill>
                  <a:effectLst/>
                </a:rPr>
                <a:t>курсове и уроци по </a:t>
              </a:r>
              <a:r>
                <a:rPr lang="bg-BG" sz="200" kern="1200" noProof="1" smtClean="0">
                  <a:ln w="0">
                    <a:noFill/>
                  </a:ln>
                  <a:solidFill>
                    <a:schemeClr val="bg1"/>
                  </a:solidFill>
                  <a:effectLst/>
                  <a:latin typeface="Corbel" pitchFamily="34" charset="0"/>
                  <a:ea typeface="+mn-ea"/>
                  <a:cs typeface="+mn-cs"/>
                </a:rPr>
                <a:t>програмиране – Телерик академия</a:t>
              </a:r>
              <a:endParaRPr lang="bg-BG" sz="200" kern="1200" noProof="1">
                <a:ln w="0">
                  <a:noFill/>
                </a:ln>
                <a:solidFill>
                  <a:schemeClr val="bg1"/>
                </a:solidFill>
                <a:effectLst/>
                <a:latin typeface="Corbel" pitchFamily="34" charset="0"/>
                <a:ea typeface="+mn-ea"/>
                <a:cs typeface="+mn-cs"/>
              </a:endParaRPr>
            </a:p>
          </p:txBody>
        </p:sp>
        <p:sp>
          <p:nvSpPr>
            <p:cNvPr id="45" name="TextBox 44">
              <a:hlinkClick r:id="rId16" tooltip="Безплатен курс &quot;Разработка на мобилни приложения&quot; - iPhone, Android, Windows Phone, PhoneGap, HTML5, jQuery, AJAX"/>
            </p:cNvPr>
            <p:cNvSpPr txBox="1"/>
            <p:nvPr userDrawn="1"/>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 мобилни приложения с iPhone, Android, WP7, PhoneGap</a:t>
              </a:r>
              <a:endParaRPr lang="bg-BG" sz="200" noProof="1">
                <a:ln w="0">
                  <a:noFill/>
                </a:ln>
                <a:solidFill>
                  <a:schemeClr val="bg1"/>
                </a:solidFill>
                <a:effectLst/>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userDrawn="1"/>
          </p:nvSpPr>
          <p:spPr>
            <a:xfrm flipH="1">
              <a:off x="1440317" y="3117785"/>
              <a:ext cx="1901159"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free C# book, безплатна книга C#, книга Java, книга C#</a:t>
              </a:r>
              <a:endParaRPr lang="bg-BG" sz="200" kern="1200" noProof="1">
                <a:ln w="0">
                  <a:noFill/>
                </a:ln>
                <a:solidFill>
                  <a:schemeClr val="bg1"/>
                </a:solidFill>
                <a:effectLst/>
                <a:latin typeface="Corbel" pitchFamily="34" charset="0"/>
                <a:ea typeface="+mn-ea"/>
                <a:cs typeface="+mn-cs"/>
              </a:endParaRPr>
            </a:p>
          </p:txBody>
        </p:sp>
        <p:sp>
          <p:nvSpPr>
            <p:cNvPr id="47" name="TextBox 46">
              <a:hlinkClick r:id="rId18" tooltip="Дончо Минков - сайт за програмиране"/>
            </p:cNvPr>
            <p:cNvSpPr txBox="1"/>
            <p:nvPr userDrawn="1"/>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Дончо Минков - сайт за програмиране</a:t>
              </a:r>
              <a:endParaRPr lang="bg-BG" sz="200" noProof="1">
                <a:ln w="0">
                  <a:noFill/>
                </a:ln>
                <a:solidFill>
                  <a:schemeClr val="bg1"/>
                </a:solidFill>
              </a:endParaRPr>
            </a:p>
          </p:txBody>
        </p:sp>
        <p:sp>
          <p:nvSpPr>
            <p:cNvPr id="48" name="TextBox 47">
              <a:hlinkClick r:id="rId19" tooltip="Николай Костов - блог за програмиране"/>
            </p:cNvPr>
            <p:cNvSpPr txBox="1"/>
            <p:nvPr userDrawn="1"/>
          </p:nvSpPr>
          <p:spPr>
            <a:xfrm flipH="1">
              <a:off x="3401423" y="3217864"/>
              <a:ext cx="151340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Николай Костов - блог за програмиране</a:t>
              </a:r>
              <a:endParaRPr lang="bg-BG" sz="200" kern="1200" noProof="1">
                <a:ln w="0">
                  <a:noFill/>
                </a:ln>
                <a:solidFill>
                  <a:schemeClr val="bg1"/>
                </a:solidFill>
                <a:effectLst/>
                <a:latin typeface="Corbel" pitchFamily="34" charset="0"/>
                <a:ea typeface="+mn-ea"/>
                <a:cs typeface="+mn-cs"/>
              </a:endParaRPr>
            </a:p>
          </p:txBody>
        </p:sp>
        <p:sp>
          <p:nvSpPr>
            <p:cNvPr id="49" name="TextBox 48">
              <a:hlinkClick r:id="rId20" tooltip="безплатен C# курс в софтуерната академия на Наков"/>
            </p:cNvPr>
            <p:cNvSpPr txBox="1"/>
            <p:nvPr userDrawn="1"/>
          </p:nvSpPr>
          <p:spPr>
            <a:xfrm flipH="1">
              <a:off x="3398079"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C# курс, програмиране, безплатно</a:t>
              </a:r>
              <a:endParaRPr lang="bg-BG" sz="200" noProof="1">
                <a:ln w="0">
                  <a:noFill/>
                </a:ln>
                <a:solidFill>
                  <a:schemeClr val="bg1"/>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userDrawn="1"/>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smtClean="0">
                <a:solidFill>
                  <a:schemeClr val="tx1">
                    <a:lumMod val="75000"/>
                  </a:schemeClr>
                </a:solidFill>
                <a:effectLst>
                  <a:reflection blurRad="6350" stA="55000" endA="300" endPos="45500" dir="5400000" sy="-100000" algn="bl" rotWithShape="0"/>
                </a:effectLst>
              </a:rPr>
              <a:t>?</a:t>
            </a:r>
            <a:endParaRPr lang="en-US" sz="9600" b="1" dirty="0">
              <a:solidFill>
                <a:schemeClr val="tx1">
                  <a:lumMod val="75000"/>
                </a:schemeClr>
              </a:solidFill>
              <a:effectLst>
                <a:reflection blurRad="6350" stA="55000" endA="300" endPos="45500" dir="5400000" sy="-100000" algn="bl" rotWithShape="0"/>
              </a:effectLst>
            </a:endParaRPr>
          </a:p>
        </p:txBody>
      </p:sp>
      <p:sp>
        <p:nvSpPr>
          <p:cNvPr id="11" name="TextBox 10">
            <a:hlinkClick r:id="rId4" tooltip="Програмиране за деца - безплатно в Телерик кидс академия"/>
          </p:cNvPr>
          <p:cNvSpPr txBox="1"/>
          <p:nvPr userDrawn="1"/>
        </p:nvSpPr>
        <p:spPr>
          <a:xfrm rot="9535351" flipH="1">
            <a:off x="923386"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12" name="TextBox 11">
            <a:hlinkClick r:id="rId5" tooltip="Безплатен SEO курс - оптимизация за търсачки, уроци по SEO"/>
          </p:cNvPr>
          <p:cNvSpPr txBox="1"/>
          <p:nvPr userDrawn="1"/>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rot="19836951" flipH="1">
            <a:off x="7379010" y="1495154"/>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4" name="TextBox 13">
            <a:hlinkClick r:id="rId7" tooltip="Училищна софтуерна академия - безплатни уроци по програмиране и уеб дизайн"/>
          </p:cNvPr>
          <p:cNvSpPr txBox="1"/>
          <p:nvPr userDrawn="1"/>
        </p:nvSpPr>
        <p:spPr>
          <a:xfrm rot="2233443" flipH="1">
            <a:off x="2139218" y="940065"/>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5" name="TextBox 14">
            <a:hlinkClick r:id="rId8" tooltip="Безплатен курс &quot;Програмиране с ASP.NET MVC&quot; - уеб технологии, бази данни, C#, .NET, ASP.NET MVC"/>
          </p:cNvPr>
          <p:cNvSpPr txBox="1"/>
          <p:nvPr userDrawn="1"/>
        </p:nvSpPr>
        <p:spPr>
          <a:xfrm rot="8530737" flipH="1">
            <a:off x="4757100"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6" name="TextBox 15">
            <a:hlinkClick r:id="rId9" tooltip="Безплатен курс &quot;Разработка на софтуер в Cloud среда&quot; - AppEngine, AWS, Azure"/>
          </p:cNvPr>
          <p:cNvSpPr txBox="1"/>
          <p:nvPr userDrawn="1"/>
        </p:nvSpPr>
        <p:spPr>
          <a:xfrm rot="12627025" flipH="1">
            <a:off x="2910497" y="4405707"/>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0" tooltip="BG Coder - онлайн състезателна система - тренировки за състезания по програмиране - online judge"/>
          </p:cNvPr>
          <p:cNvSpPr txBox="1"/>
          <p:nvPr userDrawn="1"/>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8" name="TextBox 17">
            <a:hlinkClick r:id="rId11" tooltip="Светлин Наков - курсове и уроци по програмиране, уеб дизайн, книги, обучения - безплатно"/>
          </p:cNvPr>
          <p:cNvSpPr txBox="1"/>
          <p:nvPr userDrawn="1"/>
        </p:nvSpPr>
        <p:spPr>
          <a:xfrm rot="19460650" flipH="1">
            <a:off x="3150206" y="1979501"/>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9" name="TextBox 18">
            <a:hlinkClick r:id="rId12" tooltip="Безплатен курс &quot;Качествен програмен код&quot;"/>
          </p:cNvPr>
          <p:cNvSpPr txBox="1"/>
          <p:nvPr userDrawn="1"/>
        </p:nvSpPr>
        <p:spPr>
          <a:xfrm rot="18277140" flipH="1">
            <a:off x="405234" y="3272336"/>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rot="18695734" flipH="1">
            <a:off x="3127407" y="5396299"/>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TextBox 20">
            <a:hlinkClick r:id="rId14" tooltip="Безплатен ASP.NET курс - уеб програмиране, бази данни, C#, .NET, ASP.NET"/>
          </p:cNvPr>
          <p:cNvSpPr txBox="1"/>
          <p:nvPr userDrawn="1"/>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22" name="TextBox 21">
            <a:hlinkClick r:id="rId15" tooltip="Софтуерна академия на Телерик - безплатни курсове и уроци по програмиране"/>
          </p:cNvPr>
          <p:cNvSpPr txBox="1"/>
          <p:nvPr userDrawn="1"/>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3" name="TextBox 22">
            <a:hlinkClick r:id="rId16" tooltip="Безплатен курс &quot;Разработка на мобилни приложения&quot; - iPhone, Android, Windows Phone, PhoneGap, HTML5, jQuery, AJAX"/>
          </p:cNvPr>
          <p:cNvSpPr txBox="1"/>
          <p:nvPr userDrawn="1"/>
        </p:nvSpPr>
        <p:spPr>
          <a:xfrm rot="20840689" flipH="1">
            <a:off x="8186733" y="5517701"/>
            <a:ext cx="357408" cy="646331"/>
          </a:xfrm>
          <a:prstGeom prst="rect">
            <a:avLst/>
          </a:prstGeom>
          <a:noFill/>
        </p:spPr>
        <p:txBody>
          <a:bodyPr wrap="square" rtlCol="0">
            <a:spAutoFit/>
          </a:bodyPr>
          <a:lstStyle/>
          <a:p>
            <a:r>
              <a:rPr lang="en-US" sz="36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userDrawn="1"/>
        </p:nvSpPr>
        <p:spPr>
          <a:xfrm rot="15426793" flipH="1">
            <a:off x="1145826" y="4072253"/>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5" name="TextBox 24">
            <a:hlinkClick r:id="rId18" tooltip="Дончо Минков - сайт за програмиране"/>
          </p:cNvPr>
          <p:cNvSpPr txBox="1"/>
          <p:nvPr userDrawn="1"/>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6" name="TextBox 25">
            <a:hlinkClick r:id="rId19" tooltip="Николай Костов - блог за програмиране"/>
          </p:cNvPr>
          <p:cNvSpPr txBox="1"/>
          <p:nvPr userDrawn="1"/>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userDrawn="1"/>
        </p:nvSpPr>
        <p:spPr>
          <a:xfrm rot="2086872" flipH="1">
            <a:off x="8330354" y="1359227"/>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8" name="Rectangle 27"/>
          <p:cNvSpPr/>
          <p:nvPr userDrawn="1"/>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smtClean="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1"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microsoft.com/office/2007/relationships/hdphoto" Target="../media/hdphoto1.wdp"/><Relationship Id="rId5" Type="http://schemas.openxmlformats.org/officeDocument/2006/relationships/slideLayout" Target="../slideLayouts/slideLayout5.xml"/><Relationship Id="rId10"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0" y="0"/>
            <a:ext cx="91439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p:cNvPicPr>
            <a:picLocks noChangeAspect="1" noChangeArrowheads="1"/>
          </p:cNvPicPr>
          <p:nvPr userDrawn="1"/>
        </p:nvPicPr>
        <p:blipFill>
          <a:blip r:embed="rId8" cstate="email">
            <a:extLst>
              <a:ext uri="{28A0092B-C50C-407E-A947-70E740481C1C}">
                <a14:useLocalDpi xmlns:a14="http://schemas.microsoft.com/office/drawing/2010/main" val="0"/>
              </a:ext>
            </a:extLst>
          </a:blip>
          <a:srcRect/>
          <a:stretch>
            <a:fillRect/>
          </a:stretch>
        </p:blipFill>
        <p:spPr bwMode="auto">
          <a:xfrm>
            <a:off x="0" y="63500"/>
            <a:ext cx="9144000" cy="590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userDrawn="1"/>
        </p:nvPicPr>
        <p:blipFill>
          <a:blip r:embed="rId9" cstate="email">
            <a:extLst>
              <a:ext uri="{28A0092B-C50C-407E-A947-70E740481C1C}">
                <a14:useLocalDpi xmlns:a14="http://schemas.microsoft.com/office/drawing/2010/main" val="0"/>
              </a:ext>
            </a:extLst>
          </a:blip>
          <a:srcRect/>
          <a:stretch>
            <a:fillRect/>
          </a:stretch>
        </p:blipFill>
        <p:spPr bwMode="auto">
          <a:xfrm>
            <a:off x="0" y="247650"/>
            <a:ext cx="9144000" cy="483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userDrawn="1"/>
        </p:nvPicPr>
        <p:blipFill>
          <a:blip r:embed="rId10">
            <a:extLst>
              <a:ext uri="{BEBA8EAE-BF5A-486C-A8C5-ECC9F3942E4B}">
                <a14:imgProps xmlns:a14="http://schemas.microsoft.com/office/drawing/2010/main">
                  <a14:imgLayer r:embed="rId11">
                    <a14:imgEffect>
                      <a14:brightnessContrast bright="20000"/>
                    </a14:imgEffect>
                  </a14:imgLayer>
                </a14:imgProps>
              </a:ext>
              <a:ext uri="{28A0092B-C50C-407E-A947-70E740481C1C}">
                <a14:useLocalDpi xmlns:a14="http://schemas.microsoft.com/office/drawing/2010/main" val="0"/>
              </a:ext>
            </a:extLst>
          </a:blip>
          <a:stretch>
            <a:fillRect/>
          </a:stretch>
        </p:blipFill>
        <p:spPr bwMode="auto">
          <a:xfrm>
            <a:off x="152400" y="228600"/>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a14="http://schemas.microsoft.com/office/drawing/2010/main">
                <a:solidFill>
                  <a:srgbClr val="FFFFFF"/>
                </a:solidFill>
              </a14:hiddenFill>
            </a:ext>
          </a:extLst>
        </p:spPr>
      </p:pic>
    </p:spTree>
  </p:cSld>
  <p:clrMap bg1="dk1" tx1="lt1" bg2="dk2" tx2="lt2" accent1="accent1" accent2="accent2" accent3="accent3" accent4="accent4" accent5="accent5" accent6="accent6" hlink="hlink" folHlink="folHlink"/>
  <p:sldLayoutIdLst>
    <p:sldLayoutId id="2147483701" r:id="rId1"/>
    <p:sldLayoutId id="2147483688" r:id="rId2"/>
    <p:sldLayoutId id="2147483704" r:id="rId3"/>
    <p:sldLayoutId id="2147483689" r:id="rId4"/>
    <p:sldLayoutId id="2147483703" r:id="rId5"/>
  </p:sldLayoutIdLst>
  <p:timing>
    <p:tnLst>
      <p:par>
        <p:cTn id="1" dur="indefinite" restart="never" nodeType="tmRoot"/>
      </p:par>
    </p:tnLst>
  </p:timing>
  <p:hf hdr="0" ftr="0" dt="0"/>
  <p:txStyles>
    <p:titleStyle>
      <a:lvl1pPr algn="r" rtl="0" eaLnBrk="0" fontAlgn="base" hangingPunct="0">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p:titleStyle>
    <p:bodyStyle>
      <a:lvl1pPr marL="319088" indent="-319088" algn="l" rtl="0" eaLnBrk="0" fontAlgn="base" hangingPunct="0">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hyperlink" Target="http://academy.telerik.com/" TargetMode="External"/><Relationship Id="rId7"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hyperlink" Target="https://www.facebook.com/groups/179411255594662/" TargetMode="Externa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en.wikipedia.org/wiki/Power-on_self-test"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bg.wikipedia.org/wiki/&#1041;&#1088;&#1086;&#1081;&#1085;&#1072;_&#1089;&#1080;&#1089;&#1090;&#1077;&#1084;&#1072;" TargetMode="External"/><Relationship Id="rId2" Type="http://schemas.openxmlformats.org/officeDocument/2006/relationships/hyperlink" Target="http://web.orbitel.bg/tradeschool/documents/informatics/1.3.pdf" TargetMode="Externa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3.png"/><Relationship Id="rId3" Type="http://schemas.openxmlformats.org/officeDocument/2006/relationships/image" Target="../media/image33.jpeg"/><Relationship Id="rId7" Type="http://schemas.openxmlformats.org/officeDocument/2006/relationships/image" Target="../media/image37.png"/><Relationship Id="rId12" Type="http://schemas.openxmlformats.org/officeDocument/2006/relationships/image" Target="../media/image42.jpeg"/><Relationship Id="rId2" Type="http://schemas.openxmlformats.org/officeDocument/2006/relationships/image" Target="../media/image32.jpeg"/><Relationship Id="rId16" Type="http://schemas.openxmlformats.org/officeDocument/2006/relationships/image" Target="../media/image46.png"/><Relationship Id="rId1" Type="http://schemas.openxmlformats.org/officeDocument/2006/relationships/slideLayout" Target="../slideLayouts/slideLayout4.xml"/><Relationship Id="rId6" Type="http://schemas.openxmlformats.org/officeDocument/2006/relationships/image" Target="../media/image36.jpeg"/><Relationship Id="rId11" Type="http://schemas.openxmlformats.org/officeDocument/2006/relationships/image" Target="../media/image41.png"/><Relationship Id="rId5" Type="http://schemas.openxmlformats.org/officeDocument/2006/relationships/image" Target="../media/image35.jpeg"/><Relationship Id="rId15" Type="http://schemas.openxmlformats.org/officeDocument/2006/relationships/image" Target="../media/image45.png"/><Relationship Id="rId10" Type="http://schemas.openxmlformats.org/officeDocument/2006/relationships/image" Target="../media/image40.jpeg"/><Relationship Id="rId4" Type="http://schemas.openxmlformats.org/officeDocument/2006/relationships/image" Target="../media/image34.png"/><Relationship Id="rId9" Type="http://schemas.openxmlformats.org/officeDocument/2006/relationships/image" Target="../media/image39.jpeg"/><Relationship Id="rId14" Type="http://schemas.openxmlformats.org/officeDocument/2006/relationships/image" Target="../media/image44.gif"/></Relationships>
</file>

<file path=ppt/slides/_rels/slide1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www.techspot.com/community/topics/does-linux-support-ntfs.6502/" TargetMode="Externa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2" Type="http://schemas.openxmlformats.org/officeDocument/2006/relationships/hyperlink" Target="http://technet.microsoft.com/en-us/library/bb490982.aspx"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62.png"/><Relationship Id="rId3" Type="http://schemas.microsoft.com/office/2007/relationships/hdphoto" Target="../media/hdphoto3.wdp"/><Relationship Id="rId7" Type="http://schemas.openxmlformats.org/officeDocument/2006/relationships/image" Target="../media/image57.jpeg"/><Relationship Id="rId12" Type="http://schemas.openxmlformats.org/officeDocument/2006/relationships/image" Target="../media/image61.jpeg"/><Relationship Id="rId2" Type="http://schemas.openxmlformats.org/officeDocument/2006/relationships/image" Target="../media/image54.jpeg"/><Relationship Id="rId1" Type="http://schemas.openxmlformats.org/officeDocument/2006/relationships/slideLayout" Target="../slideLayouts/slideLayout4.xml"/><Relationship Id="rId6" Type="http://schemas.openxmlformats.org/officeDocument/2006/relationships/image" Target="../media/image56.jpeg"/><Relationship Id="rId11" Type="http://schemas.openxmlformats.org/officeDocument/2006/relationships/image" Target="../media/image60.jpeg"/><Relationship Id="rId5" Type="http://schemas.microsoft.com/office/2007/relationships/hdphoto" Target="../media/hdphoto4.wdp"/><Relationship Id="rId10" Type="http://schemas.openxmlformats.org/officeDocument/2006/relationships/image" Target="../media/image59.jpeg"/><Relationship Id="rId4" Type="http://schemas.openxmlformats.org/officeDocument/2006/relationships/image" Target="../media/image55.jpeg"/><Relationship Id="rId9" Type="http://schemas.openxmlformats.org/officeDocument/2006/relationships/image" Target="../media/image58.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www.computers.bg/teoriq_na_kompresiqta.htm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www.computerworld.com/s/article/65532/Reverse_Engineering"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Layout" Target="../slideLayouts/slideLayout4.xml"/><Relationship Id="rId6" Type="http://schemas.openxmlformats.org/officeDocument/2006/relationships/image" Target="../media/image71.png"/><Relationship Id="rId5" Type="http://schemas.microsoft.com/office/2007/relationships/hdphoto" Target="../media/hdphoto6.wdp"/><Relationship Id="rId4" Type="http://schemas.openxmlformats.org/officeDocument/2006/relationships/image" Target="../media/image70.jpeg"/></Relationships>
</file>

<file path=ppt/slides/_rels/slide2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coreldraw.com/wikis/howto/how-to-export-from-coreldraw.aspx"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4.jpe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4.xml"/><Relationship Id="rId6" Type="http://schemas.openxmlformats.org/officeDocument/2006/relationships/image" Target="../media/image77.png"/><Relationship Id="rId5" Type="http://schemas.openxmlformats.org/officeDocument/2006/relationships/image" Target="../media/image76.jpeg"/><Relationship Id="rId4" Type="http://schemas.openxmlformats.org/officeDocument/2006/relationships/image" Target="../media/image75.jpe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www.webopedia.com/TERM/D/distributed_database.html"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en.wikipedia.org/wiki/System_Development_Life_Cycle"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hyperlink" Target="http://bg.wikibooks.org/wiki/%D0%9A%D1%80%D0%B8%D0%BF%D1%82%D0%BE%D0%B3%D1%80%D0%B0%D1%84%D0%B8%D1%8F" TargetMode="External"/><Relationship Id="rId1" Type="http://schemas.openxmlformats.org/officeDocument/2006/relationships/slideLayout" Target="../slideLayouts/slideLayout2.xml"/><Relationship Id="rId4" Type="http://schemas.openxmlformats.org/officeDocument/2006/relationships/image" Target="../media/image88.jpg"/></Relationships>
</file>

<file path=ppt/slides/_rels/slide3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jpeg"/><Relationship Id="rId1" Type="http://schemas.openxmlformats.org/officeDocument/2006/relationships/slideLayout" Target="../slideLayouts/slideLayout4.xml"/><Relationship Id="rId5" Type="http://schemas.openxmlformats.org/officeDocument/2006/relationships/image" Target="../media/image92.png"/><Relationship Id="rId4" Type="http://schemas.openxmlformats.org/officeDocument/2006/relationships/image" Target="../media/image91.png"/></Relationships>
</file>

<file path=ppt/slides/_rels/slide39.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en.wikipedia.org/wiki/Usb"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hyperlink" Target="http://deadbeef.sourceforge.net/" TargetMode="Externa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41.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Layout" Target="../slideLayouts/slideLayout4.xml"/><Relationship Id="rId5" Type="http://schemas.openxmlformats.org/officeDocument/2006/relationships/image" Target="../media/image101.jpeg"/><Relationship Id="rId4" Type="http://schemas.openxmlformats.org/officeDocument/2006/relationships/image" Target="../media/image100.jpeg"/></Relationships>
</file>

<file path=ppt/slides/_rels/slide4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hyperlink" Target="http://support.microsoft.com/kb/316992/en"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hyperlink" Target="https://en.wikipedia.org/wiki/Category_5_cable"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4.xml"/><Relationship Id="rId5" Type="http://schemas.openxmlformats.org/officeDocument/2006/relationships/image" Target="../media/image113.jpeg"/><Relationship Id="rId4" Type="http://schemas.openxmlformats.org/officeDocument/2006/relationships/image" Target="../media/image112.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hyperlink" Target="http://bg.wikipedia.org/wiki/User_Datagram_Protoco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50.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slideLayout" Target="../slideLayouts/slideLayout4.xml"/><Relationship Id="rId6" Type="http://schemas.openxmlformats.org/officeDocument/2006/relationships/image" Target="../media/image119.jpeg"/><Relationship Id="rId5" Type="http://schemas.openxmlformats.org/officeDocument/2006/relationships/image" Target="../media/image118.png"/><Relationship Id="rId4" Type="http://schemas.openxmlformats.org/officeDocument/2006/relationships/image" Target="../media/image117.jpeg"/></Relationships>
</file>

<file path=ppt/slides/_rels/slide5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5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hyperlink" Target="http://bg.wikipedia.org/wiki/Skype"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4.jpeg"/><Relationship Id="rId1" Type="http://schemas.openxmlformats.org/officeDocument/2006/relationships/slideLayout" Target="../slideLayouts/slideLayout4.xml"/><Relationship Id="rId5" Type="http://schemas.openxmlformats.org/officeDocument/2006/relationships/image" Target="../media/image127.jpeg"/><Relationship Id="rId4" Type="http://schemas.openxmlformats.org/officeDocument/2006/relationships/image" Target="../media/image126.jpeg"/></Relationships>
</file>

<file path=ppt/slides/_rels/slide5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5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hyperlink" Target="http://bg.wikipedia.org/wiki/%D0%A5%D0%BE%D1%81%D1%82%D0%B8%D0%BD%D0%B3"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32.png"/><Relationship Id="rId1" Type="http://schemas.openxmlformats.org/officeDocument/2006/relationships/slideLayout" Target="../slideLayouts/slideLayout4.xml"/><Relationship Id="rId6" Type="http://schemas.openxmlformats.org/officeDocument/2006/relationships/image" Target="../media/image135.png"/><Relationship Id="rId5" Type="http://schemas.openxmlformats.org/officeDocument/2006/relationships/image" Target="../media/image134.png"/><Relationship Id="rId4" Type="http://schemas.microsoft.com/office/2007/relationships/hdphoto" Target="../media/hdphoto7.wdp"/></Relationships>
</file>

<file path=ppt/slides/_rels/slide5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hyperlink" Target="http://www4u.search.bg/HTML/tables.phtml"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jpeg"/><Relationship Id="rId1" Type="http://schemas.openxmlformats.org/officeDocument/2006/relationships/slideLayout" Target="../slideLayouts/slideLayout4.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hyperlink" Target="http://facebook.com/TelerikAcademy" TargetMode="External"/><Relationship Id="rId3" Type="http://schemas.openxmlformats.org/officeDocument/2006/relationships/hyperlink" Target="http://academy.telerik.com/" TargetMode="External"/><Relationship Id="rId7" Type="http://schemas.openxmlformats.org/officeDocument/2006/relationships/image" Target="../media/image146.png"/><Relationship Id="rId2" Type="http://schemas.openxmlformats.org/officeDocument/2006/relationships/hyperlink" Target="http://schoolacademy.telerik.com/" TargetMode="Externa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forums.academy.telerik.com/" TargetMode="External"/><Relationship Id="rId10" Type="http://schemas.openxmlformats.org/officeDocument/2006/relationships/image" Target="../media/image148.jpeg"/><Relationship Id="rId4" Type="http://schemas.openxmlformats.org/officeDocument/2006/relationships/hyperlink" Target="http://www.facebook.com/telerikacademy" TargetMode="External"/><Relationship Id="rId9" Type="http://schemas.openxmlformats.org/officeDocument/2006/relationships/image" Target="../media/image14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bg.wikipedia.org/wiki/Dev-C++"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4.xml"/><Relationship Id="rId4" Type="http://schemas.openxmlformats.org/officeDocument/2006/relationships/image" Target="../media/image23.jpe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3317080"/>
            <a:ext cx="8229600" cy="569120"/>
          </a:xfrm>
        </p:spPr>
        <p:txBody>
          <a:bodyPr/>
          <a:lstStyle/>
          <a:p>
            <a:r>
              <a:rPr lang="en-US" dirty="0" smtClean="0"/>
              <a:t>Course</a:t>
            </a:r>
            <a:r>
              <a:rPr lang="bg-BG" dirty="0" smtClean="0"/>
              <a:t>: </a:t>
            </a:r>
            <a:r>
              <a:rPr lang="en-US" dirty="0"/>
              <a:t>CSharp </a:t>
            </a:r>
            <a:r>
              <a:rPr lang="en-US" dirty="0" smtClean="0"/>
              <a:t>part</a:t>
            </a:r>
            <a:r>
              <a:rPr lang="bg-BG" dirty="0" smtClean="0"/>
              <a:t> </a:t>
            </a:r>
            <a:r>
              <a:rPr lang="bg-BG" dirty="0"/>
              <a:t>1</a:t>
            </a:r>
            <a:endParaRPr lang="en-US" dirty="0"/>
          </a:p>
        </p:txBody>
      </p:sp>
      <p:sp>
        <p:nvSpPr>
          <p:cNvPr id="14" name="Text Placeholder 4"/>
          <p:cNvSpPr>
            <a:spLocks noGrp="1"/>
          </p:cNvSpPr>
          <p:nvPr>
            <p:ph type="body" sz="quarter" idx="10"/>
          </p:nvPr>
        </p:nvSpPr>
        <p:spPr>
          <a:xfrm>
            <a:off x="442850" y="4572000"/>
            <a:ext cx="3390900" cy="533400"/>
          </a:xfrm>
        </p:spPr>
        <p:txBody>
          <a:bodyPr/>
          <a:lstStyle/>
          <a:p>
            <a:r>
              <a:rPr lang="en-US" dirty="0" smtClean="0"/>
              <a:t>Team</a:t>
            </a:r>
            <a:r>
              <a:rPr lang="bg-BG" dirty="0" smtClean="0"/>
              <a:t>: </a:t>
            </a:r>
            <a:r>
              <a:rPr lang="en-US" dirty="0" smtClean="0"/>
              <a:t>Cloudberry</a:t>
            </a:r>
            <a:endParaRPr lang="en-US" dirty="0"/>
          </a:p>
        </p:txBody>
      </p:sp>
      <p:sp>
        <p:nvSpPr>
          <p:cNvPr id="15" name="Text Placeholder 5"/>
          <p:cNvSpPr>
            <a:spLocks noGrp="1"/>
          </p:cNvSpPr>
          <p:nvPr>
            <p:ph type="body" sz="quarter" idx="11"/>
          </p:nvPr>
        </p:nvSpPr>
        <p:spPr>
          <a:xfrm>
            <a:off x="457200" y="5833646"/>
            <a:ext cx="3352800" cy="369332"/>
          </a:xfrm>
        </p:spPr>
        <p:txBody>
          <a:bodyPr/>
          <a:lstStyle/>
          <a:p>
            <a:r>
              <a:rPr lang="en-US" dirty="0" smtClean="0"/>
              <a:t>Telerik Software Academy</a:t>
            </a:r>
            <a:endParaRPr lang="en-US" dirty="0"/>
          </a:p>
        </p:txBody>
      </p:sp>
      <p:sp>
        <p:nvSpPr>
          <p:cNvPr id="16" name="Text Placeholder 6"/>
          <p:cNvSpPr>
            <a:spLocks noGrp="1"/>
          </p:cNvSpPr>
          <p:nvPr>
            <p:ph type="body" sz="quarter" idx="12"/>
          </p:nvPr>
        </p:nvSpPr>
        <p:spPr>
          <a:xfrm>
            <a:off x="457200" y="6138446"/>
            <a:ext cx="3352800" cy="338554"/>
          </a:xfrm>
        </p:spPr>
        <p:txBody>
          <a:bodyPr/>
          <a:lstStyle/>
          <a:p>
            <a:r>
              <a:rPr lang="en-US" dirty="0" smtClean="0">
                <a:hlinkClick r:id="rId3"/>
              </a:rPr>
              <a:t>academy.telerik.com</a:t>
            </a:r>
            <a:r>
              <a:rPr lang="en-US" dirty="0" smtClean="0"/>
              <a:t>   </a:t>
            </a:r>
            <a:endParaRPr lang="en-US" dirty="0"/>
          </a:p>
        </p:txBody>
      </p:sp>
      <p:sp>
        <p:nvSpPr>
          <p:cNvPr id="4" name="Text Placeholder 3"/>
          <p:cNvSpPr>
            <a:spLocks noGrp="1"/>
          </p:cNvSpPr>
          <p:nvPr>
            <p:ph type="body" sz="quarter" idx="13"/>
          </p:nvPr>
        </p:nvSpPr>
        <p:spPr>
          <a:xfrm>
            <a:off x="455550" y="5029200"/>
            <a:ext cx="3378200" cy="461665"/>
          </a:xfrm>
        </p:spPr>
        <p:txBody>
          <a:bodyPr/>
          <a:lstStyle/>
          <a:p>
            <a:r>
              <a:rPr lang="en-US" dirty="0" smtClean="0"/>
              <a:t>Facebook page:</a:t>
            </a:r>
            <a:endParaRPr lang="en-US" dirty="0"/>
          </a:p>
        </p:txBody>
      </p:sp>
      <p:pic>
        <p:nvPicPr>
          <p:cNvPr id="17" name="Picture 5" title="Telerik Software Academy - free training for Ninja develop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2733" y="178455"/>
            <a:ext cx="1582667" cy="1726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itle 1"/>
          <p:cNvSpPr>
            <a:spLocks noGrp="1"/>
          </p:cNvSpPr>
          <p:nvPr>
            <p:ph type="ctrTitle"/>
          </p:nvPr>
        </p:nvSpPr>
        <p:spPr>
          <a:xfrm>
            <a:off x="457200" y="1752600"/>
            <a:ext cx="8229600" cy="1524000"/>
          </a:xfrm>
        </p:spPr>
        <p:txBody>
          <a:bodyPr/>
          <a:lstStyle/>
          <a:p>
            <a:pPr>
              <a:lnSpc>
                <a:spcPts val="5400"/>
              </a:lnSpc>
            </a:pPr>
            <a:r>
              <a:rPr lang="en-US" sz="4800" dirty="0" smtClean="0"/>
              <a:t>Team work </a:t>
            </a:r>
            <a:r>
              <a:rPr lang="bg-BG" sz="4800" dirty="0" smtClean="0"/>
              <a:t>№ 1</a:t>
            </a:r>
            <a:endParaRPr lang="en-US" sz="4800" dirty="0"/>
          </a:p>
        </p:txBody>
      </p:sp>
      <p:sp>
        <p:nvSpPr>
          <p:cNvPr id="2" name="Text Placeholder 1"/>
          <p:cNvSpPr>
            <a:spLocks noGrp="1"/>
          </p:cNvSpPr>
          <p:nvPr>
            <p:ph type="body" sz="quarter" idx="14"/>
          </p:nvPr>
        </p:nvSpPr>
        <p:spPr>
          <a:xfrm>
            <a:off x="457200" y="5405735"/>
            <a:ext cx="3352800" cy="400110"/>
          </a:xfrm>
        </p:spPr>
        <p:txBody>
          <a:bodyPr/>
          <a:lstStyle/>
          <a:p>
            <a:r>
              <a:rPr lang="en-US" i="1" dirty="0" smtClean="0">
                <a:hlinkClick r:id="rId5"/>
              </a:rPr>
              <a:t>Link</a:t>
            </a:r>
            <a:endParaRPr lang="en-US" i="1" dirty="0"/>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992560">
            <a:off x="553401" y="1038438"/>
            <a:ext cx="3390900" cy="11811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58947" y="794614"/>
            <a:ext cx="2049644" cy="957986"/>
          </a:xfrm>
          <a:prstGeom prst="rect">
            <a:avLst/>
          </a:prstGeom>
          <a:ln>
            <a:noFill/>
          </a:ln>
          <a:effectLst>
            <a:softEdge rad="112500"/>
          </a:effectLst>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97502" y="4578301"/>
            <a:ext cx="4389298" cy="1898699"/>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reflection blurRad="12700" stA="38000" endPos="28000" dist="5000" dir="5400000" sy="-100000" algn="bl" rotWithShape="0"/>
            <a:softEdge rad="31750"/>
          </a:effectLst>
        </p:spPr>
      </p:pic>
    </p:spTree>
    <p:extLst>
      <p:ext uri="{BB962C8B-B14F-4D97-AF65-F5344CB8AC3E}">
        <p14:creationId xmlns:p14="http://schemas.microsoft.com/office/powerpoint/2010/main" val="3905531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Отговор</a:t>
            </a:r>
            <a:endParaRPr lang="en-US" sz="3600" dirty="0"/>
          </a:p>
        </p:txBody>
      </p:sp>
      <p:sp>
        <p:nvSpPr>
          <p:cNvPr id="3" name="Content Placeholder 2"/>
          <p:cNvSpPr>
            <a:spLocks noGrp="1"/>
          </p:cNvSpPr>
          <p:nvPr>
            <p:ph idx="1"/>
          </p:nvPr>
        </p:nvSpPr>
        <p:spPr/>
        <p:txBody>
          <a:bodyPr/>
          <a:lstStyle/>
          <a:p>
            <a:r>
              <a:rPr lang="en-US" sz="2800" dirty="0">
                <a:effectLst/>
              </a:rPr>
              <a:t>Power-on self-test (POST) is a process performed by firmware or software routines immediately after many digital electronic devices are powered on. Perhaps the most widely known usage pertains to computing devices (personal computers, PDAs, networking devices such as routers, switches, intrusion detection systems and other monitoring devices). POST doesn’t check LAN cards</a:t>
            </a:r>
            <a:r>
              <a:rPr lang="en-US" sz="2800" dirty="0" smtClean="0">
                <a:effectLst/>
              </a:rPr>
              <a:t>.</a:t>
            </a:r>
          </a:p>
          <a:p>
            <a:endParaRPr lang="bg-BG" sz="2800" dirty="0">
              <a:effectLst/>
            </a:endParaRPr>
          </a:p>
          <a:p>
            <a:r>
              <a:rPr lang="en-US" dirty="0" smtClean="0"/>
              <a:t>Information</a:t>
            </a:r>
            <a:r>
              <a:rPr lang="bg-BG" dirty="0" smtClean="0"/>
              <a:t>:</a:t>
            </a:r>
            <a:endParaRPr lang="en-US" dirty="0"/>
          </a:p>
          <a:p>
            <a:pPr lvl="1"/>
            <a:r>
              <a:rPr lang="en-US" sz="2800" dirty="0" smtClean="0">
                <a:effectLst/>
                <a:hlinkClick r:id="rId2"/>
              </a:rPr>
              <a:t>http</a:t>
            </a:r>
            <a:r>
              <a:rPr lang="en-US" sz="2800" dirty="0">
                <a:effectLst/>
                <a:hlinkClick r:id="rId2"/>
              </a:rPr>
              <a:t>://en.wikipedia.org/wiki/Power-on_self-test</a:t>
            </a:r>
            <a:endParaRPr lang="en-US" sz="2800" dirty="0">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10</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4200" y="4648200"/>
            <a:ext cx="1066800" cy="1066800"/>
          </a:xfrm>
          <a:prstGeom prst="rect">
            <a:avLst/>
          </a:prstGeom>
        </p:spPr>
      </p:pic>
    </p:spTree>
    <p:extLst>
      <p:ext uri="{BB962C8B-B14F-4D97-AF65-F5344CB8AC3E}">
        <p14:creationId xmlns:p14="http://schemas.microsoft.com/office/powerpoint/2010/main" val="13643707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3962399"/>
            <a:ext cx="6096000" cy="1295401"/>
          </a:xfrm>
        </p:spPr>
        <p:txBody>
          <a:bodyPr/>
          <a:lstStyle/>
          <a:p>
            <a:r>
              <a:rPr lang="bg-BG" dirty="0" smtClean="0"/>
              <a:t>Пренос на данни и бройни системи</a:t>
            </a:r>
            <a:endParaRPr lang="en-US" dirty="0"/>
          </a:p>
        </p:txBody>
      </p:sp>
      <p:sp>
        <p:nvSpPr>
          <p:cNvPr id="10" name="Subtitle 2"/>
          <p:cNvSpPr>
            <a:spLocks noGrp="1"/>
          </p:cNvSpPr>
          <p:nvPr>
            <p:ph type="subTitle" idx="1"/>
          </p:nvPr>
        </p:nvSpPr>
        <p:spPr>
          <a:xfrm>
            <a:off x="1219200" y="5445920"/>
            <a:ext cx="6705600" cy="954880"/>
          </a:xfrm>
        </p:spPr>
        <p:txBody>
          <a:bodyPr/>
          <a:lstStyle/>
          <a:p>
            <a:r>
              <a:rPr lang="bg-BG" dirty="0" smtClean="0"/>
              <a:t>Канали за пренос на данни, единици за измерване, работа с бройни системи</a:t>
            </a:r>
            <a:endParaRPr lang="en-US" dirty="0"/>
          </a:p>
        </p:txBody>
      </p:sp>
      <p:pic>
        <p:nvPicPr>
          <p:cNvPr id="11" name="Picture 2" descr="http://www.expressasp.com/Portals/2/dreamstimeweb_361614%20world%20data%20transfer.jpg"/>
          <p:cNvPicPr>
            <a:picLocks noChangeAspect="1" noChangeArrowheads="1"/>
          </p:cNvPicPr>
          <p:nvPr/>
        </p:nvPicPr>
        <p:blipFill>
          <a:blip r:embed="rId2" cstate="screen">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428950" y="762000"/>
            <a:ext cx="4299228" cy="2864360"/>
          </a:xfrm>
          <a:prstGeom prst="roundRect">
            <a:avLst>
              <a:gd name="adj" fmla="val 4844"/>
            </a:avLst>
          </a:prstGeom>
          <a:no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91048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Въпрос</a:t>
            </a:r>
            <a:endParaRPr lang="en-US" sz="3600" dirty="0"/>
          </a:p>
        </p:txBody>
      </p:sp>
      <p:sp>
        <p:nvSpPr>
          <p:cNvPr id="3" name="Content Placeholder 2"/>
          <p:cNvSpPr>
            <a:spLocks noGrp="1"/>
          </p:cNvSpPr>
          <p:nvPr>
            <p:ph idx="1"/>
          </p:nvPr>
        </p:nvSpPr>
        <p:spPr/>
        <p:txBody>
          <a:bodyPr/>
          <a:lstStyle/>
          <a:p>
            <a:r>
              <a:rPr lang="en-US" dirty="0">
                <a:effectLst/>
              </a:rPr>
              <a:t>What is the ‘X’ base of the numeral system if it is known that</a:t>
            </a:r>
            <a:r>
              <a:rPr lang="bg-BG" dirty="0">
                <a:effectLst/>
              </a:rPr>
              <a:t> </a:t>
            </a:r>
            <a:r>
              <a:rPr lang="ru-RU" dirty="0">
                <a:effectLst/>
              </a:rPr>
              <a:t>(47)10= (21)x :</a:t>
            </a:r>
          </a:p>
          <a:p>
            <a:pPr marL="0" indent="0">
              <a:buNone/>
            </a:pPr>
            <a:endParaRPr lang="ru-RU" dirty="0">
              <a:effectLst/>
            </a:endParaRPr>
          </a:p>
          <a:p>
            <a:pPr marL="871538" lvl="1" indent="-514350">
              <a:buFont typeface="+mj-lt"/>
              <a:buAutoNum type="alphaLcParenR"/>
            </a:pPr>
            <a:r>
              <a:rPr lang="ru-RU" dirty="0" smtClean="0">
                <a:effectLst/>
              </a:rPr>
              <a:t>20</a:t>
            </a:r>
          </a:p>
          <a:p>
            <a:pPr marL="871538" lvl="1" indent="-514350">
              <a:buFont typeface="+mj-lt"/>
              <a:buAutoNum type="alphaLcParenR"/>
            </a:pPr>
            <a:r>
              <a:rPr lang="ru-RU" dirty="0" smtClean="0">
                <a:effectLst/>
              </a:rPr>
              <a:t>21</a:t>
            </a:r>
          </a:p>
          <a:p>
            <a:pPr marL="871538" lvl="1" indent="-514350">
              <a:buFont typeface="+mj-lt"/>
              <a:buAutoNum type="alphaLcParenR"/>
            </a:pPr>
            <a:r>
              <a:rPr lang="ru-RU" dirty="0" smtClean="0">
                <a:effectLst/>
              </a:rPr>
              <a:t>23</a:t>
            </a:r>
            <a:endParaRPr lang="ru-RU" b="0" dirty="0" smtClean="0">
              <a:effectLst/>
            </a:endParaRPr>
          </a:p>
          <a:p>
            <a:pPr marL="871538" lvl="1" indent="-514350">
              <a:buFont typeface="+mj-lt"/>
              <a:buAutoNum type="alphaLcParenR"/>
            </a:pPr>
            <a:r>
              <a:rPr lang="ru-RU" dirty="0" smtClean="0">
                <a:effectLst/>
              </a:rPr>
              <a:t>24</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sp>
        <p:nvSpPr>
          <p:cNvPr id="5" name="Oval 4"/>
          <p:cNvSpPr/>
          <p:nvPr/>
        </p:nvSpPr>
        <p:spPr>
          <a:xfrm>
            <a:off x="457200" y="40386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2362200"/>
            <a:ext cx="5486400" cy="3914395"/>
          </a:xfrm>
          <a:prstGeom prst="rect">
            <a:avLst/>
          </a:prstGeom>
        </p:spPr>
      </p:pic>
    </p:spTree>
    <p:extLst>
      <p:ext uri="{BB962C8B-B14F-4D97-AF65-F5344CB8AC3E}">
        <p14:creationId xmlns:p14="http://schemas.microsoft.com/office/powerpoint/2010/main" val="344654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Отговор</a:t>
            </a:r>
            <a:endParaRPr lang="en-US" sz="3600" dirty="0"/>
          </a:p>
        </p:txBody>
      </p:sp>
      <p:sp>
        <p:nvSpPr>
          <p:cNvPr id="3" name="Content Placeholder 2"/>
          <p:cNvSpPr>
            <a:spLocks noGrp="1"/>
          </p:cNvSpPr>
          <p:nvPr>
            <p:ph idx="1"/>
          </p:nvPr>
        </p:nvSpPr>
        <p:spPr/>
        <p:txBody>
          <a:bodyPr/>
          <a:lstStyle/>
          <a:p>
            <a:r>
              <a:rPr lang="en-US" dirty="0">
                <a:effectLst/>
              </a:rPr>
              <a:t>To calculate </a:t>
            </a:r>
            <a:r>
              <a:rPr lang="en-US" dirty="0" smtClean="0">
                <a:effectLst/>
              </a:rPr>
              <a:t>X </a:t>
            </a:r>
            <a:r>
              <a:rPr lang="en-US" dirty="0">
                <a:effectLst/>
              </a:rPr>
              <a:t>we can use the expression:</a:t>
            </a:r>
            <a:endParaRPr lang="bg-BG" dirty="0">
              <a:effectLst/>
            </a:endParaRPr>
          </a:p>
          <a:p>
            <a:pPr marL="0" indent="0">
              <a:buNone/>
            </a:pPr>
            <a:endParaRPr lang="en-US" dirty="0" smtClean="0">
              <a:effectLst/>
            </a:endParaRPr>
          </a:p>
          <a:p>
            <a:pPr marL="0" indent="0">
              <a:buNone/>
            </a:pPr>
            <a:r>
              <a:rPr lang="en-US" dirty="0" smtClean="0">
                <a:effectLst/>
              </a:rPr>
              <a:t/>
            </a:r>
            <a:br>
              <a:rPr lang="en-US" dirty="0" smtClean="0">
                <a:effectLst/>
              </a:rPr>
            </a:br>
            <a:r>
              <a:rPr lang="en-US" dirty="0" smtClean="0">
                <a:effectLst/>
              </a:rPr>
              <a:t>   where </a:t>
            </a:r>
            <a:r>
              <a:rPr lang="en-US" dirty="0">
                <a:effectLst/>
              </a:rPr>
              <a:t>P is the Base of the Numerical System </a:t>
            </a:r>
            <a:r>
              <a:rPr lang="en-US" dirty="0" smtClean="0">
                <a:effectLst/>
              </a:rPr>
              <a:t/>
            </a:r>
            <a:br>
              <a:rPr lang="en-US" dirty="0" smtClean="0">
                <a:effectLst/>
              </a:rPr>
            </a:br>
            <a:r>
              <a:rPr lang="en-US" dirty="0" smtClean="0">
                <a:effectLst/>
              </a:rPr>
              <a:t>   ( </a:t>
            </a:r>
            <a:r>
              <a:rPr lang="en-US" dirty="0">
                <a:effectLst/>
              </a:rPr>
              <a:t>and </a:t>
            </a:r>
            <a:r>
              <a:rPr lang="en-US" dirty="0" smtClean="0">
                <a:effectLst/>
              </a:rPr>
              <a:t>X </a:t>
            </a:r>
            <a:r>
              <a:rPr lang="en-US" dirty="0">
                <a:effectLst/>
              </a:rPr>
              <a:t>in this case).</a:t>
            </a:r>
            <a:endParaRPr lang="bg-BG" dirty="0">
              <a:effectLst/>
            </a:endParaRPr>
          </a:p>
          <a:p>
            <a:pPr marL="0" indent="0">
              <a:buNone/>
            </a:pPr>
            <a:r>
              <a:rPr lang="en-US" dirty="0" smtClean="0">
                <a:effectLst/>
              </a:rPr>
              <a:t>	(</a:t>
            </a:r>
            <a:r>
              <a:rPr lang="en-US" dirty="0">
                <a:effectLst/>
              </a:rPr>
              <a:t>21) x = 2 * x + 1,  i.e</a:t>
            </a:r>
            <a:r>
              <a:rPr lang="en-US" dirty="0" smtClean="0">
                <a:effectLst/>
              </a:rPr>
              <a:t>., 47 </a:t>
            </a:r>
            <a:r>
              <a:rPr lang="en-US" dirty="0">
                <a:effectLst/>
              </a:rPr>
              <a:t>= 2 * x + 1  </a:t>
            </a:r>
            <a:r>
              <a:rPr lang="en-US" dirty="0" smtClean="0">
                <a:effectLst/>
              </a:rPr>
              <a:t> =&gt;   x </a:t>
            </a:r>
            <a:r>
              <a:rPr lang="en-US" dirty="0">
                <a:effectLst/>
              </a:rPr>
              <a:t>= </a:t>
            </a:r>
            <a:r>
              <a:rPr lang="en-US" dirty="0" smtClean="0">
                <a:effectLst/>
              </a:rPr>
              <a:t>23</a:t>
            </a:r>
            <a:endParaRPr lang="ru-RU" b="0" i="1" dirty="0">
              <a:effectLst/>
            </a:endParaRPr>
          </a:p>
          <a:p>
            <a:pPr>
              <a:spcBef>
                <a:spcPts val="0"/>
              </a:spcBef>
            </a:pPr>
            <a:r>
              <a:rPr lang="en-US" dirty="0"/>
              <a:t>Information </a:t>
            </a:r>
            <a:r>
              <a:rPr lang="bg-BG" dirty="0" smtClean="0"/>
              <a:t>:</a:t>
            </a:r>
            <a:r>
              <a:rPr lang="en-US" dirty="0" smtClean="0"/>
              <a:t/>
            </a:r>
            <a:br>
              <a:rPr lang="en-US" dirty="0" smtClean="0"/>
            </a:br>
            <a:r>
              <a:rPr lang="en-US" sz="2800" u="sng" dirty="0">
                <a:effectLst/>
                <a:hlinkClick r:id="rId2"/>
              </a:rPr>
              <a:t>http://</a:t>
            </a:r>
            <a:r>
              <a:rPr lang="en-US" sz="2800" u="sng" dirty="0" smtClean="0">
                <a:effectLst/>
                <a:hlinkClick r:id="rId2"/>
              </a:rPr>
              <a:t>web.orbitel.bg/tradeschool/documents/informatics/1.3.pdf</a:t>
            </a:r>
            <a:endParaRPr lang="en-US" dirty="0"/>
          </a:p>
          <a:p>
            <a:pPr marL="357188" lvl="1" indent="0">
              <a:spcBef>
                <a:spcPts val="0"/>
              </a:spcBef>
              <a:buNone/>
            </a:pPr>
            <a:r>
              <a:rPr lang="en-US" sz="2800" dirty="0" smtClean="0">
                <a:hlinkClick r:id="rId3"/>
              </a:rPr>
              <a:t>http://bg.wikipedia.org/wiki/</a:t>
            </a:r>
            <a:r>
              <a:rPr lang="bg-BG" sz="2800" dirty="0" smtClean="0">
                <a:hlinkClick r:id="rId3"/>
              </a:rPr>
              <a:t>Бройна_система</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13</a:t>
            </a:fld>
            <a:endParaRPr lang="en-US" dirty="0"/>
          </a:p>
        </p:txBody>
      </p:sp>
      <p:pic>
        <p:nvPicPr>
          <p:cNvPr id="5" name="Picture 4"/>
          <p:cNvPicPr/>
          <p:nvPr/>
        </p:nvPicPr>
        <p:blipFill rotWithShape="1">
          <a:blip r:embed="rId4">
            <a:extLst>
              <a:ext uri="{28A0092B-C50C-407E-A947-70E740481C1C}">
                <a14:useLocalDpi xmlns:a14="http://schemas.microsoft.com/office/drawing/2010/main" val="0"/>
              </a:ext>
            </a:extLst>
          </a:blip>
          <a:srcRect l="36042" t="44519" r="42909" b="49658"/>
          <a:stretch/>
        </p:blipFill>
        <p:spPr bwMode="auto">
          <a:xfrm>
            <a:off x="1524000" y="1524000"/>
            <a:ext cx="572897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93817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ctrTitle"/>
          </p:nvPr>
        </p:nvSpPr>
        <p:spPr>
          <a:xfrm>
            <a:off x="609600" y="4648200"/>
            <a:ext cx="7924800" cy="685800"/>
          </a:xfrm>
        </p:spPr>
        <p:txBody>
          <a:bodyPr/>
          <a:lstStyle/>
          <a:p>
            <a:r>
              <a:rPr lang="bg-BG" dirty="0" smtClean="0"/>
              <a:t>Операционни системи</a:t>
            </a:r>
            <a:endParaRPr lang="en-US" dirty="0"/>
          </a:p>
        </p:txBody>
      </p:sp>
      <p:sp>
        <p:nvSpPr>
          <p:cNvPr id="15" name="Subtitle 2"/>
          <p:cNvSpPr>
            <a:spLocks noGrp="1"/>
          </p:cNvSpPr>
          <p:nvPr>
            <p:ph type="subTitle" idx="1"/>
          </p:nvPr>
        </p:nvSpPr>
        <p:spPr>
          <a:xfrm>
            <a:off x="838200" y="5526878"/>
            <a:ext cx="7467600" cy="950122"/>
          </a:xfrm>
        </p:spPr>
        <p:txBody>
          <a:bodyPr/>
          <a:lstStyle/>
          <a:p>
            <a:r>
              <a:rPr lang="bg-BG" dirty="0" smtClean="0"/>
              <a:t>Архитектура, процеси, потребители, потребителски интерфейс, файлови системи</a:t>
            </a:r>
            <a:endParaRPr lang="en-US" dirty="0"/>
          </a:p>
        </p:txBody>
      </p:sp>
      <p:pic>
        <p:nvPicPr>
          <p:cNvPr id="16" name="Picture 2" descr="http://www.frontrange.com/common/Images/Products_Solutions/Centennial/Information/Discovery_Info/cross_platfor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493482"/>
            <a:ext cx="6553200" cy="2408300"/>
          </a:xfrm>
          <a:prstGeom prst="roundRect">
            <a:avLst>
              <a:gd name="adj" fmla="val 5956"/>
            </a:avLst>
          </a:prstGeom>
          <a:noFill/>
          <a:extLst>
            <a:ext uri="{909E8E84-426E-40DD-AFC4-6F175D3DCCD1}">
              <a14:hiddenFill xmlns:a14="http://schemas.microsoft.com/office/drawing/2010/main">
                <a:solidFill>
                  <a:srgbClr val="FFFFFF"/>
                </a:solidFill>
              </a14:hiddenFill>
            </a:ext>
          </a:extLst>
        </p:spPr>
      </p:pic>
      <p:pic>
        <p:nvPicPr>
          <p:cNvPr id="17" name="Picture 4" descr="http://www.pmar.eu/wp-content/uploads/2009/06/linux-logo.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rot="503918">
            <a:off x="6955891" y="632441"/>
            <a:ext cx="1462474" cy="1447800"/>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8" name="Picture 8" descr="http://knowfree.net/wp-content/uploads/2007/04/sol10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132045">
            <a:off x="3128914" y="3710629"/>
            <a:ext cx="1104256" cy="576810"/>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 name="Picture 10" descr="http://t0.gstatic.com/images?q=tbn:724gHwvxFDnRuM:http://www.techgadgets.in/images/google-android-logo.jpg&amp;t=1"/>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rot="859146">
            <a:off x="2649591" y="1093099"/>
            <a:ext cx="1589609" cy="772568"/>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12" descr="http://hotline.ccsinsight.com/_images-article/symbian_logo.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rot="21006843">
            <a:off x="6953016" y="3694942"/>
            <a:ext cx="1620520" cy="505086"/>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1" name="Picture 14" descr="http://www.webdesignermag.co.uk/wp-content/uploads/2010/06/iphone4logo.png"/>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669601" y="1356341"/>
            <a:ext cx="1251598" cy="1143618"/>
          </a:xfrm>
          <a:prstGeom prst="roundRect">
            <a:avLst/>
          </a:prstGeom>
          <a:noFill/>
          <a:extLst>
            <a:ext uri="{909E8E84-426E-40DD-AFC4-6F175D3DCCD1}">
              <a14:hiddenFill xmlns:a14="http://schemas.microsoft.com/office/drawing/2010/main">
                <a:solidFill>
                  <a:srgbClr val="FFFFFF"/>
                </a:solidFill>
              </a14:hiddenFill>
            </a:ext>
          </a:extLst>
        </p:spPr>
      </p:pic>
      <p:pic>
        <p:nvPicPr>
          <p:cNvPr id="22" name="Picture 16" descr="http://sdu.ictp.it/os/img/ubuntu_logo.jpg"/>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rot="306946">
            <a:off x="4715196" y="3770197"/>
            <a:ext cx="1680586" cy="504176"/>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3" name="Picture 20" descr="http://images.fixya.com/F/fedora/177x150/a2111005.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auto">
          <a:xfrm rot="21024750">
            <a:off x="4980513" y="1166954"/>
            <a:ext cx="1685925" cy="624859"/>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4" name="Picture 22" descr="http://cdn.erictric.com/wp-content/uploads/2010/06/iOS-4-Logo.jpg"/>
          <p:cNvPicPr>
            <a:picLocks noChangeAspect="1" noChangeArrowheads="1"/>
          </p:cNvPicPr>
          <p:nvPr/>
        </p:nvPicPr>
        <p:blipFill rotWithShape="1">
          <a:blip r:embed="rId10" cstate="screen">
            <a:extLst>
              <a:ext uri="{28A0092B-C50C-407E-A947-70E740481C1C}">
                <a14:useLocalDpi xmlns:a14="http://schemas.microsoft.com/office/drawing/2010/main" val="0"/>
              </a:ext>
            </a:extLst>
          </a:blip>
          <a:srcRect/>
          <a:stretch/>
        </p:blipFill>
        <p:spPr bwMode="auto">
          <a:xfrm rot="20668474">
            <a:off x="1086765" y="2366439"/>
            <a:ext cx="818928" cy="349742"/>
          </a:xfrm>
          <a:prstGeom prst="roundRect">
            <a:avLst/>
          </a:prstGeom>
          <a:noFill/>
          <a:extLst>
            <a:ext uri="{909E8E84-426E-40DD-AFC4-6F175D3DCCD1}">
              <a14:hiddenFill xmlns:a14="http://schemas.microsoft.com/office/drawing/2010/main">
                <a:solidFill>
                  <a:srgbClr val="FFFFFF"/>
                </a:solidFill>
              </a14:hiddenFill>
            </a:ext>
          </a:extLst>
        </p:spPr>
      </p:pic>
      <p:pic>
        <p:nvPicPr>
          <p:cNvPr id="25" name="Picture 28" descr="http://static.arstechnica.net/windows_embedded_small.pn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rot="280204">
            <a:off x="3709924" y="648542"/>
            <a:ext cx="1827391" cy="635299"/>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6" name="Picture 30" descr="http://www.dataracks.net/images/freebsdLogo-large.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1081461">
            <a:off x="1767467" y="804767"/>
            <a:ext cx="743357" cy="874793"/>
          </a:xfrm>
          <a:prstGeom prst="roundRect">
            <a:avLst>
              <a:gd name="adj" fmla="val 6861"/>
            </a:avLst>
          </a:prstGeom>
          <a:noFill/>
          <a:extLst>
            <a:ext uri="{909E8E84-426E-40DD-AFC4-6F175D3DCCD1}">
              <a14:hiddenFill xmlns:a14="http://schemas.microsoft.com/office/drawing/2010/main">
                <a:solidFill>
                  <a:srgbClr val="FFFFFF"/>
                </a:solidFill>
              </a14:hiddenFill>
            </a:ext>
          </a:extLst>
        </p:spPr>
      </p:pic>
      <p:pic>
        <p:nvPicPr>
          <p:cNvPr id="27" name="Picture 32" descr="http://www.hjackson.org/blog/debian-logo.png"/>
          <p:cNvPicPr>
            <a:picLocks noChangeAspect="1" noChangeArrowheads="1"/>
          </p:cNvPicPr>
          <p:nvPr/>
        </p:nvPicPr>
        <p:blipFill rotWithShape="1">
          <a:blip r:embed="rId13" cstate="screen">
            <a:extLst>
              <a:ext uri="{28A0092B-C50C-407E-A947-70E740481C1C}">
                <a14:useLocalDpi xmlns:a14="http://schemas.microsoft.com/office/drawing/2010/main" val="0"/>
              </a:ext>
            </a:extLst>
          </a:blip>
          <a:srcRect/>
          <a:stretch/>
        </p:blipFill>
        <p:spPr bwMode="auto">
          <a:xfrm rot="21443247">
            <a:off x="7721198" y="2308693"/>
            <a:ext cx="1019003" cy="1023553"/>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p:spPr>
      </p:pic>
      <p:pic>
        <p:nvPicPr>
          <p:cNvPr id="28" name="Picture 34" descr="http://www.mobiletopsoft.com/images/news/blackberry_logo.gif"/>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11388" b="24613"/>
          <a:stretch/>
        </p:blipFill>
        <p:spPr bwMode="auto">
          <a:xfrm rot="21334579">
            <a:off x="478854" y="2902234"/>
            <a:ext cx="1000152" cy="600091"/>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a:extLst/>
        </p:spPr>
      </p:pic>
      <p:pic>
        <p:nvPicPr>
          <p:cNvPr id="29" name="Picture 2"/>
          <p:cNvPicPr>
            <a:picLocks noChangeAspect="1" noChangeArrowheads="1"/>
          </p:cNvPicPr>
          <p:nvPr/>
        </p:nvPicPr>
        <p:blipFill>
          <a:blip r:embed="rId15" cstate="screen">
            <a:extLst>
              <a:ext uri="{28A0092B-C50C-407E-A947-70E740481C1C}">
                <a14:useLocalDpi xmlns:a14="http://schemas.microsoft.com/office/drawing/2010/main" val="0"/>
              </a:ext>
            </a:extLst>
          </a:blip>
          <a:srcRect/>
          <a:stretch>
            <a:fillRect/>
          </a:stretch>
        </p:blipFill>
        <p:spPr bwMode="auto">
          <a:xfrm rot="665810">
            <a:off x="2110328" y="3776129"/>
            <a:ext cx="891659" cy="63660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26" descr="http://www.bbin.in/en/wp-content/uploads/2010/08/800px-QNX_logo.svg_-300x127.png"/>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7472" t="-13453" r="-7472" b="-13453"/>
          <a:stretch/>
        </p:blipFill>
        <p:spPr bwMode="auto">
          <a:xfrm rot="340637">
            <a:off x="614785" y="3674238"/>
            <a:ext cx="1329174" cy="621238"/>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700241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Въпрос</a:t>
            </a:r>
            <a:endParaRPr lang="en-US" sz="3600" dirty="0"/>
          </a:p>
        </p:txBody>
      </p:sp>
      <p:sp>
        <p:nvSpPr>
          <p:cNvPr id="3" name="Content Placeholder 2"/>
          <p:cNvSpPr>
            <a:spLocks noGrp="1"/>
          </p:cNvSpPr>
          <p:nvPr>
            <p:ph idx="1"/>
          </p:nvPr>
        </p:nvSpPr>
        <p:spPr/>
        <p:txBody>
          <a:bodyPr/>
          <a:lstStyle/>
          <a:p>
            <a:r>
              <a:rPr lang="en-US" sz="2800" dirty="0"/>
              <a:t>You have on your computer Windows and Linux (Knoppix, Ubuntu)on separate partitions. The Windows partition is formatted as NTFS and the Linux – ext3. With which operation system we can read the data from the other partition without using additional software?</a:t>
            </a:r>
            <a:r>
              <a:rPr lang="bg-BG" sz="2800" dirty="0"/>
              <a:t> </a:t>
            </a:r>
            <a:r>
              <a:rPr lang="en-US" sz="2800" dirty="0"/>
              <a:t>Most standard Linux distros like Knoppix, </a:t>
            </a:r>
            <a:r>
              <a:rPr lang="en-US" sz="2800" dirty="0" smtClean="0"/>
              <a:t>Ubuntu </a:t>
            </a:r>
            <a:r>
              <a:rPr lang="en-US" sz="2800" dirty="0"/>
              <a:t>have installed NTFS-3G driver which adds read support for NTFS partition</a:t>
            </a:r>
            <a:r>
              <a:rPr lang="en-US" sz="2800" dirty="0" smtClean="0"/>
              <a:t>.</a:t>
            </a:r>
            <a:endParaRPr lang="en-US" sz="2900" dirty="0"/>
          </a:p>
          <a:p>
            <a:pPr marL="871538" lvl="1" indent="-514350">
              <a:buFont typeface="+mj-lt"/>
              <a:buAutoNum type="alphaLcParenR"/>
            </a:pPr>
            <a:r>
              <a:rPr lang="en-US" sz="2400" dirty="0" smtClean="0"/>
              <a:t>Windows</a:t>
            </a:r>
          </a:p>
          <a:p>
            <a:pPr marL="871538" lvl="1" indent="-514350">
              <a:buFont typeface="+mj-lt"/>
              <a:buAutoNum type="alphaLcParenR"/>
            </a:pPr>
            <a:r>
              <a:rPr lang="en-US" sz="2400" dirty="0" smtClean="0"/>
              <a:t>Linux</a:t>
            </a:r>
            <a:endParaRPr lang="bg-BG" sz="2400" dirty="0"/>
          </a:p>
          <a:p>
            <a:pPr marL="871538" lvl="1" indent="-514350">
              <a:buFont typeface="+mj-lt"/>
              <a:buAutoNum type="alphaLcParenR"/>
            </a:pPr>
            <a:r>
              <a:rPr lang="en-US" sz="2400" dirty="0"/>
              <a:t>Both </a:t>
            </a:r>
            <a:endParaRPr lang="en-US" sz="2400" dirty="0" smtClean="0"/>
          </a:p>
          <a:p>
            <a:pPr marL="871538" lvl="1" indent="-514350">
              <a:buFont typeface="+mj-lt"/>
              <a:buAutoNum type="alphaLcParenR"/>
            </a:pPr>
            <a:r>
              <a:rPr lang="en-US" sz="2400" dirty="0"/>
              <a:t>Neither of them</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15</a:t>
            </a:fld>
            <a:endParaRPr lang="en-US" dirty="0"/>
          </a:p>
        </p:txBody>
      </p:sp>
      <p:sp>
        <p:nvSpPr>
          <p:cNvPr id="5" name="Oval 4"/>
          <p:cNvSpPr/>
          <p:nvPr/>
        </p:nvSpPr>
        <p:spPr>
          <a:xfrm>
            <a:off x="533400" y="5105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4614739"/>
            <a:ext cx="2166515" cy="1938461"/>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63500"/>
          </a:effectLst>
        </p:spPr>
      </p:pic>
    </p:spTree>
    <p:extLst>
      <p:ext uri="{BB962C8B-B14F-4D97-AF65-F5344CB8AC3E}">
        <p14:creationId xmlns:p14="http://schemas.microsoft.com/office/powerpoint/2010/main" val="332865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Отговор</a:t>
            </a:r>
            <a:endParaRPr lang="en-US" sz="3600" dirty="0"/>
          </a:p>
        </p:txBody>
      </p:sp>
      <p:sp>
        <p:nvSpPr>
          <p:cNvPr id="3" name="Content Placeholder 2"/>
          <p:cNvSpPr>
            <a:spLocks noGrp="1"/>
          </p:cNvSpPr>
          <p:nvPr>
            <p:ph idx="1"/>
          </p:nvPr>
        </p:nvSpPr>
        <p:spPr/>
        <p:txBody>
          <a:bodyPr/>
          <a:lstStyle/>
          <a:p>
            <a:r>
              <a:rPr lang="en-US" dirty="0"/>
              <a:t>Most standard Linux distros like Knoppix, </a:t>
            </a:r>
            <a:r>
              <a:rPr lang="en-US" dirty="0" smtClean="0"/>
              <a:t>Ubuntu </a:t>
            </a:r>
            <a:r>
              <a:rPr lang="en-US" dirty="0"/>
              <a:t>have installed NTFS-3G driver which adds read support for NTFS partition</a:t>
            </a:r>
            <a:r>
              <a:rPr lang="en-US" dirty="0" smtClean="0"/>
              <a:t>.</a:t>
            </a:r>
          </a:p>
          <a:p>
            <a:endParaRPr lang="en-US" dirty="0"/>
          </a:p>
          <a:p>
            <a:pPr marL="0" indent="0">
              <a:buNone/>
            </a:pPr>
            <a:endParaRPr lang="bg-BG" dirty="0" smtClean="0"/>
          </a:p>
          <a:p>
            <a:pPr marL="0" indent="0">
              <a:buNone/>
            </a:pPr>
            <a:endParaRPr lang="bg-BG" dirty="0" smtClean="0"/>
          </a:p>
          <a:p>
            <a:r>
              <a:rPr lang="en-US" dirty="0" smtClean="0"/>
              <a:t>Information</a:t>
            </a:r>
            <a:r>
              <a:rPr lang="bg-BG" dirty="0" smtClean="0"/>
              <a:t>:</a:t>
            </a:r>
            <a:endParaRPr lang="en-US" dirty="0" smtClean="0"/>
          </a:p>
          <a:p>
            <a:pPr lvl="1"/>
            <a:r>
              <a:rPr lang="en-US" sz="2800" dirty="0" smtClean="0">
                <a:hlinkClick r:id="rId2"/>
              </a:rPr>
              <a:t>http:/www.techspot.com/community/topics/does-linux-support-ntfs.6502/</a:t>
            </a:r>
            <a:endParaRPr lang="bg-BG" sz="2800" dirty="0"/>
          </a:p>
          <a:p>
            <a:pPr lvl="1"/>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16</a:t>
            </a:fld>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95700" y="2967393"/>
            <a:ext cx="1752600" cy="176027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2700" y="2975068"/>
            <a:ext cx="1752600" cy="1752600"/>
          </a:xfrm>
          <a:prstGeom prst="rect">
            <a:avLst/>
          </a:prstGeom>
        </p:spPr>
      </p:pic>
    </p:spTree>
    <p:extLst>
      <p:ext uri="{BB962C8B-B14F-4D97-AF65-F5344CB8AC3E}">
        <p14:creationId xmlns:p14="http://schemas.microsoft.com/office/powerpoint/2010/main" val="19709969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1" y="1219201"/>
            <a:ext cx="7169182" cy="2485144"/>
          </a:xfrm>
          <a:prstGeom prst="roundRect">
            <a:avLst>
              <a:gd name="adj" fmla="val 8594"/>
            </a:avLst>
          </a:prstGeom>
          <a:solidFill>
            <a:srgbClr val="FFFFFF">
              <a:shade val="85000"/>
            </a:srgbClr>
          </a:solidFill>
          <a:ln>
            <a:solidFill>
              <a:schemeClr val="accent5">
                <a:lumMod val="50000"/>
              </a:schemeClr>
            </a:solidFill>
          </a:ln>
          <a:effectLst>
            <a:reflection blurRad="12700" stA="38000" endPos="28000" dist="5000" dir="5400000" sy="-100000" algn="bl" rotWithShape="0"/>
          </a:effectLst>
        </p:spPr>
      </p:pic>
      <p:sp>
        <p:nvSpPr>
          <p:cNvPr id="8" name="Title 1"/>
          <p:cNvSpPr>
            <a:spLocks noGrp="1"/>
          </p:cNvSpPr>
          <p:nvPr>
            <p:ph type="ctrTitle"/>
          </p:nvPr>
        </p:nvSpPr>
        <p:spPr>
          <a:xfrm>
            <a:off x="609600" y="4191001"/>
            <a:ext cx="7924800" cy="685800"/>
          </a:xfrm>
        </p:spPr>
        <p:txBody>
          <a:bodyPr/>
          <a:lstStyle/>
          <a:p>
            <a:r>
              <a:rPr lang="bg-BG" dirty="0" smtClean="0"/>
              <a:t>Софтуерно инженерство</a:t>
            </a:r>
            <a:endParaRPr lang="en-US" dirty="0"/>
          </a:p>
        </p:txBody>
      </p:sp>
      <p:sp>
        <p:nvSpPr>
          <p:cNvPr id="12" name="Subtitle 2"/>
          <p:cNvSpPr>
            <a:spLocks noGrp="1"/>
          </p:cNvSpPr>
          <p:nvPr>
            <p:ph type="subTitle" idx="1"/>
          </p:nvPr>
        </p:nvSpPr>
        <p:spPr>
          <a:xfrm>
            <a:off x="609600" y="5145880"/>
            <a:ext cx="7924800" cy="1026320"/>
          </a:xfrm>
        </p:spPr>
        <p:txBody>
          <a:bodyPr/>
          <a:lstStyle/>
          <a:p>
            <a:r>
              <a:rPr lang="bg-BG" dirty="0" smtClean="0"/>
              <a:t>Анализ, спецификация, проектиране, прототип, имплементация, тестване, поддръжка, …</a:t>
            </a:r>
            <a:endParaRPr lang="en-US" dirty="0"/>
          </a:p>
        </p:txBody>
      </p:sp>
    </p:spTree>
    <p:extLst>
      <p:ext uri="{BB962C8B-B14F-4D97-AF65-F5344CB8AC3E}">
        <p14:creationId xmlns:p14="http://schemas.microsoft.com/office/powerpoint/2010/main" val="11282304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Въпрос</a:t>
            </a:r>
            <a:endParaRPr lang="en-US" sz="3600" dirty="0"/>
          </a:p>
        </p:txBody>
      </p:sp>
      <p:sp>
        <p:nvSpPr>
          <p:cNvPr id="3" name="Content Placeholder 2"/>
          <p:cNvSpPr>
            <a:spLocks noGrp="1"/>
          </p:cNvSpPr>
          <p:nvPr>
            <p:ph idx="1"/>
          </p:nvPr>
        </p:nvSpPr>
        <p:spPr/>
        <p:txBody>
          <a:bodyPr/>
          <a:lstStyle/>
          <a:p>
            <a:r>
              <a:rPr lang="en-US" dirty="0"/>
              <a:t>With which of the following signs we can redirect the console input to a file</a:t>
            </a:r>
            <a:r>
              <a:rPr lang="en-US" dirty="0" smtClean="0"/>
              <a:t>?</a:t>
            </a:r>
          </a:p>
          <a:p>
            <a:pPr marL="871538" lvl="1" indent="-514350">
              <a:buFont typeface="+mj-lt"/>
              <a:buAutoNum type="alphaLcParenR"/>
            </a:pPr>
            <a:r>
              <a:rPr lang="bg-BG" dirty="0" smtClean="0"/>
              <a:t>-&gt;</a:t>
            </a:r>
          </a:p>
          <a:p>
            <a:pPr marL="871538" lvl="1" indent="-514350">
              <a:buFont typeface="+mj-lt"/>
              <a:buAutoNum type="alphaLcParenR"/>
            </a:pPr>
            <a:r>
              <a:rPr lang="bg-BG" dirty="0" smtClean="0"/>
              <a:t>&gt;</a:t>
            </a:r>
            <a:endParaRPr lang="bg-BG" dirty="0"/>
          </a:p>
          <a:p>
            <a:pPr marL="871538" lvl="1" indent="-514350">
              <a:buFont typeface="+mj-lt"/>
              <a:buAutoNum type="alphaLcParenR"/>
            </a:pPr>
            <a:r>
              <a:rPr lang="bg-BG" dirty="0" smtClean="0"/>
              <a:t>&gt;&gt;</a:t>
            </a:r>
            <a:endParaRPr lang="en-US" dirty="0"/>
          </a:p>
          <a:p>
            <a:pPr marL="871538" lvl="1" indent="-514350">
              <a:buFont typeface="+mj-lt"/>
              <a:buAutoNum type="alphaLcParenR"/>
            </a:pPr>
            <a:r>
              <a:rPr lang="bg-BG" dirty="0" smtClean="0"/>
              <a:t>&lt;-</a:t>
            </a:r>
          </a:p>
          <a:p>
            <a:pPr marL="871538" lvl="1" indent="-514350">
              <a:buFont typeface="+mj-lt"/>
              <a:buAutoNum type="alphaLcParenR"/>
            </a:pPr>
            <a:r>
              <a:rPr lang="bg-BG" dirty="0" smtClean="0"/>
              <a:t>&lt;</a:t>
            </a:r>
          </a:p>
          <a:p>
            <a:pPr marL="871538" lvl="1" indent="-514350">
              <a:buFont typeface="+mj-lt"/>
              <a:buAutoNum type="alphaLcParenR"/>
            </a:pPr>
            <a:r>
              <a:rPr lang="bg-BG" dirty="0" smtClean="0"/>
              <a:t>&lt;&lt;</a:t>
            </a:r>
            <a:endParaRPr lang="en-US" dirty="0"/>
          </a:p>
          <a:p>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18</a:t>
            </a:fld>
            <a:endParaRPr lang="en-US" dirty="0"/>
          </a:p>
        </p:txBody>
      </p:sp>
      <p:sp>
        <p:nvSpPr>
          <p:cNvPr id="5" name="Oval 4"/>
          <p:cNvSpPr/>
          <p:nvPr/>
        </p:nvSpPr>
        <p:spPr>
          <a:xfrm>
            <a:off x="533324" y="45720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7400" y="3429000"/>
            <a:ext cx="2286000" cy="22860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8912" y="3429000"/>
            <a:ext cx="1714576" cy="221466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3412" y="4171976"/>
            <a:ext cx="1219200" cy="1219200"/>
          </a:xfrm>
          <a:prstGeom prst="rect">
            <a:avLst/>
          </a:prstGeom>
        </p:spPr>
      </p:pic>
    </p:spTree>
    <p:extLst>
      <p:ext uri="{BB962C8B-B14F-4D97-AF65-F5344CB8AC3E}">
        <p14:creationId xmlns:p14="http://schemas.microsoft.com/office/powerpoint/2010/main" val="4224838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Отговор</a:t>
            </a:r>
            <a:endParaRPr lang="en-US" sz="3600" dirty="0"/>
          </a:p>
        </p:txBody>
      </p:sp>
      <p:sp>
        <p:nvSpPr>
          <p:cNvPr id="3" name="Content Placeholder 2"/>
          <p:cNvSpPr>
            <a:spLocks noGrp="1"/>
          </p:cNvSpPr>
          <p:nvPr>
            <p:ph idx="1"/>
          </p:nvPr>
        </p:nvSpPr>
        <p:spPr/>
        <p:txBody>
          <a:bodyPr/>
          <a:lstStyle/>
          <a:p>
            <a:pPr marL="282575" lvl="1" indent="-282575">
              <a:buClr>
                <a:schemeClr val="accent5">
                  <a:lumMod val="40000"/>
                  <a:lumOff val="60000"/>
                </a:schemeClr>
              </a:buClr>
              <a:buSzPct val="70000"/>
              <a:buFont typeface="Wingdings 2" pitchFamily="18" charset="2"/>
              <a:buChar char=""/>
              <a:tabLst>
                <a:tab pos="282575" algn="l"/>
              </a:tabLst>
            </a:pPr>
            <a:r>
              <a:rPr lang="en-US" dirty="0"/>
              <a:t>Those operators redirect command input and output streams from the default locations to different locations. The “&lt;” operator redirects the input stream to a file instead to the keyboard.</a:t>
            </a:r>
            <a:endParaRPr lang="ru-RU" dirty="0" smtClean="0"/>
          </a:p>
          <a:p>
            <a:pPr marL="0" lvl="1" indent="0">
              <a:buClr>
                <a:schemeClr val="accent5">
                  <a:lumMod val="40000"/>
                  <a:lumOff val="60000"/>
                </a:schemeClr>
              </a:buClr>
              <a:buSzPct val="70000"/>
              <a:buNone/>
              <a:tabLst>
                <a:tab pos="282575" algn="l"/>
              </a:tabLst>
            </a:pPr>
            <a:endParaRPr lang="en-US" dirty="0" smtClean="0"/>
          </a:p>
          <a:p>
            <a:pPr marL="0" lvl="1" indent="0">
              <a:buClr>
                <a:schemeClr val="accent5">
                  <a:lumMod val="40000"/>
                  <a:lumOff val="60000"/>
                </a:schemeClr>
              </a:buClr>
              <a:buSzPct val="70000"/>
              <a:buNone/>
              <a:tabLst>
                <a:tab pos="282575" algn="l"/>
              </a:tabLst>
            </a:pPr>
            <a:endParaRPr lang="ru-RU" dirty="0" smtClean="0"/>
          </a:p>
          <a:p>
            <a:pPr marL="282575" lvl="1" indent="-282575">
              <a:buClr>
                <a:schemeClr val="accent5">
                  <a:lumMod val="40000"/>
                  <a:lumOff val="60000"/>
                </a:schemeClr>
              </a:buClr>
              <a:buSzPct val="70000"/>
              <a:buFont typeface="Wingdings 2" pitchFamily="18" charset="2"/>
              <a:buChar char=""/>
              <a:tabLst>
                <a:tab pos="282575" algn="l"/>
              </a:tabLst>
            </a:pPr>
            <a:r>
              <a:rPr lang="en-US" dirty="0" smtClean="0"/>
              <a:t>Information:</a:t>
            </a:r>
            <a:endParaRPr lang="bg-BG" dirty="0" smtClean="0"/>
          </a:p>
          <a:p>
            <a:pPr lvl="1"/>
            <a:r>
              <a:rPr lang="ru-RU" dirty="0" smtClean="0">
                <a:effectLst/>
                <a:hlinkClick r:id="rId2"/>
              </a:rPr>
              <a:t>http</a:t>
            </a:r>
            <a:r>
              <a:rPr lang="ru-RU" dirty="0">
                <a:effectLst/>
                <a:hlinkClick r:id="rId2"/>
              </a:rPr>
              <a:t>://technet.microsoft.com/en-us/library/bb490982.aspx</a:t>
            </a: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19</a:t>
            </a:fld>
            <a:endParaRPr lang="en-US" dirty="0"/>
          </a:p>
        </p:txBody>
      </p:sp>
    </p:spTree>
    <p:extLst>
      <p:ext uri="{BB962C8B-B14F-4D97-AF65-F5344CB8AC3E}">
        <p14:creationId xmlns:p14="http://schemas.microsoft.com/office/powerpoint/2010/main" val="12495840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09600" y="4876800"/>
            <a:ext cx="7924800" cy="685800"/>
          </a:xfrm>
          <a:prstGeom prst="rect">
            <a:avLst/>
          </a:prstGeom>
        </p:spPr>
        <p:txBody>
          <a:bodyPr tIns="0" bIns="0" anchor="ctr" anchorCtr="0"/>
          <a:lstStyle>
            <a:lvl1pPr algn="ctr" rtl="0" eaLnBrk="0" fontAlgn="base" hangingPunct="0">
              <a:lnSpc>
                <a:spcPts val="5600"/>
              </a:lnSpc>
              <a:spcBef>
                <a:spcPct val="0"/>
              </a:spcBef>
              <a:spcAft>
                <a:spcPct val="0"/>
              </a:spcAft>
              <a:defRPr sz="5000" b="1" kern="1200" cap="none" baseline="0">
                <a:ln w="500">
                  <a:noFill/>
                </a:ln>
                <a:solidFill>
                  <a:schemeClr val="tx2"/>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a:lstStyle>
          <a:p>
            <a:r>
              <a:rPr lang="bg-BG" dirty="0" smtClean="0"/>
              <a:t>Компютърни системи</a:t>
            </a:r>
            <a:endParaRPr lang="en-US" dirty="0"/>
          </a:p>
        </p:txBody>
      </p:sp>
      <p:sp>
        <p:nvSpPr>
          <p:cNvPr id="6" name="Subtitle 2"/>
          <p:cNvSpPr txBox="1">
            <a:spLocks/>
          </p:cNvSpPr>
          <p:nvPr/>
        </p:nvSpPr>
        <p:spPr>
          <a:xfrm>
            <a:off x="609600" y="5603079"/>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rtl="0" eaLnBrk="0" fontAlgn="base" hangingPunct="0">
              <a:spcBef>
                <a:spcPct val="20000"/>
              </a:spcBef>
              <a:spcAft>
                <a:spcPct val="0"/>
              </a:spcAft>
              <a:buClr>
                <a:schemeClr val="accent2">
                  <a:lumMod val="60000"/>
                  <a:lumOff val="40000"/>
                </a:schemeClr>
              </a:buClr>
              <a:buFont typeface="Wingdings 2" pitchFamily="18" charset="2"/>
              <a:buNone/>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14400" indent="0" algn="ctr" rtl="0" eaLnBrk="0" fontAlgn="base" hangingPunct="0">
              <a:spcBef>
                <a:spcPct val="20000"/>
              </a:spcBef>
              <a:spcAft>
                <a:spcPct val="0"/>
              </a:spcAft>
              <a:buClr>
                <a:schemeClr val="tx1">
                  <a:lumMod val="50000"/>
                </a:schemeClr>
              </a:buClr>
              <a:buFont typeface="Wingdings 2" pitchFamily="18" charset="2"/>
              <a:buNone/>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371600" indent="0" algn="ctr" rtl="0" eaLnBrk="0" fontAlgn="base" hangingPunct="0">
              <a:spcBef>
                <a:spcPct val="20000"/>
              </a:spcBef>
              <a:spcAft>
                <a:spcPct val="0"/>
              </a:spcAft>
              <a:buClr>
                <a:srgbClr val="F8BD52"/>
              </a:buClr>
              <a:buFont typeface="Wingdings 2" pitchFamily="18" charset="2"/>
              <a:buNone/>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828800" indent="0" algn="ctr" rtl="0" eaLnBrk="0" fontAlgn="base" hangingPunct="0">
              <a:spcBef>
                <a:spcPct val="20000"/>
              </a:spcBef>
              <a:spcAft>
                <a:spcPct val="0"/>
              </a:spcAft>
              <a:buClr>
                <a:srgbClr val="46A6BD"/>
              </a:buClr>
              <a:buFont typeface="Wingdings 2" pitchFamily="18" charset="2"/>
              <a:buNone/>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2286000" indent="0" algn="ctr" rtl="0" eaLnBrk="1" latinLnBrk="0" hangingPunct="1">
              <a:spcBef>
                <a:spcPct val="20000"/>
              </a:spcBef>
              <a:buClr>
                <a:schemeClr val="accent6"/>
              </a:buClr>
              <a:buFont typeface="Wingdings 2"/>
              <a:buNone/>
              <a:defRPr sz="1800" kern="1200">
                <a:solidFill>
                  <a:schemeClr val="tx1"/>
                </a:solidFill>
                <a:latin typeface="+mn-lt"/>
                <a:ea typeface="+mn-ea"/>
                <a:cs typeface="+mn-cs"/>
              </a:defRPr>
            </a:lvl6pPr>
            <a:lvl7pPr marL="2743200" indent="0" algn="ctr" rtl="0" eaLnBrk="1" latinLnBrk="0" hangingPunct="1">
              <a:spcBef>
                <a:spcPct val="20000"/>
              </a:spcBef>
              <a:buClr>
                <a:schemeClr val="tx2"/>
              </a:buClr>
              <a:buFont typeface="Wingdings 2"/>
              <a:buNone/>
              <a:defRPr sz="1600" kern="1200">
                <a:solidFill>
                  <a:schemeClr val="tx1"/>
                </a:solidFill>
                <a:latin typeface="+mn-lt"/>
                <a:ea typeface="+mn-ea"/>
                <a:cs typeface="+mn-cs"/>
              </a:defRPr>
            </a:lvl7pPr>
            <a:lvl8pPr marL="3200400" indent="0" algn="ctr" rtl="0" eaLnBrk="1" latinLnBrk="0" hangingPunct="1">
              <a:spcBef>
                <a:spcPct val="20000"/>
              </a:spcBef>
              <a:buClr>
                <a:schemeClr val="tx2"/>
              </a:buClr>
              <a:buFont typeface="Wingdings 2"/>
              <a:buNone/>
              <a:defRPr sz="1400" kern="1200">
                <a:solidFill>
                  <a:schemeClr val="tx1"/>
                </a:solidFill>
                <a:latin typeface="+mn-lt"/>
                <a:ea typeface="+mn-ea"/>
                <a:cs typeface="+mn-cs"/>
              </a:defRPr>
            </a:lvl8pPr>
            <a:lvl9pPr marL="3657600" indent="0" algn="ctr" rtl="0" eaLnBrk="1" latinLnBrk="0" hangingPunct="1">
              <a:spcBef>
                <a:spcPct val="20000"/>
              </a:spcBef>
              <a:buClr>
                <a:schemeClr val="tx2"/>
              </a:buClr>
              <a:buFont typeface="Wingdings 2"/>
              <a:buNone/>
              <a:defRPr sz="1400" kern="1200">
                <a:solidFill>
                  <a:schemeClr val="tx1"/>
                </a:solidFill>
                <a:latin typeface="+mn-lt"/>
                <a:ea typeface="+mn-ea"/>
                <a:cs typeface="+mn-cs"/>
              </a:defRPr>
            </a:lvl9pPr>
          </a:lstStyle>
          <a:p>
            <a:r>
              <a:rPr lang="bg-BG" dirty="0" smtClean="0"/>
              <a:t>Хардуерни въпроси</a:t>
            </a:r>
            <a:endParaRPr lang="bg-BG" dirty="0"/>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7966" y="949679"/>
            <a:ext cx="3806017" cy="3612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315045">
            <a:off x="905401" y="827860"/>
            <a:ext cx="3581400" cy="3612489"/>
          </a:xfrm>
          <a:prstGeom prst="rect">
            <a:avLst/>
          </a:prstGeom>
          <a:noFill/>
          <a:ln>
            <a:noFill/>
          </a:ln>
          <a:effectLst>
            <a:glow rad="152400">
              <a:schemeClr val="accent4">
                <a:satMod val="175000"/>
                <a:alpha val="1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182023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ctrTitle"/>
          </p:nvPr>
        </p:nvSpPr>
        <p:spPr>
          <a:xfrm>
            <a:off x="609600" y="4800601"/>
            <a:ext cx="7924800" cy="685800"/>
          </a:xfrm>
        </p:spPr>
        <p:txBody>
          <a:bodyPr/>
          <a:lstStyle/>
          <a:p>
            <a:r>
              <a:rPr lang="bg-BG" dirty="0" smtClean="0"/>
              <a:t>Компресиране на данни</a:t>
            </a:r>
            <a:endParaRPr lang="en-US" dirty="0"/>
          </a:p>
        </p:txBody>
      </p:sp>
      <p:sp>
        <p:nvSpPr>
          <p:cNvPr id="32" name="Subtitle 2"/>
          <p:cNvSpPr>
            <a:spLocks noGrp="1"/>
          </p:cNvSpPr>
          <p:nvPr>
            <p:ph type="subTitle" idx="1"/>
          </p:nvPr>
        </p:nvSpPr>
        <p:spPr>
          <a:xfrm>
            <a:off x="609600" y="5603080"/>
            <a:ext cx="7924800" cy="569120"/>
          </a:xfrm>
        </p:spPr>
        <p:txBody>
          <a:bodyPr/>
          <a:lstStyle/>
          <a:p>
            <a:r>
              <a:rPr lang="bg-BG" dirty="0" smtClean="0"/>
              <a:t>Алгоритми за компресия, софтуер за архивиране</a:t>
            </a:r>
            <a:endParaRPr lang="en-US" dirty="0"/>
          </a:p>
        </p:txBody>
      </p:sp>
      <p:pic>
        <p:nvPicPr>
          <p:cNvPr id="33" name="Picture 2" descr="http://www.di.ens.fr/~cherniav/images/data.jp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807155" y="1257299"/>
            <a:ext cx="3829050" cy="3009901"/>
          </a:xfrm>
          <a:prstGeom prst="roundRect">
            <a:avLst>
              <a:gd name="adj" fmla="val 3915"/>
            </a:avLst>
          </a:prstGeom>
          <a:noFill/>
          <a:ln>
            <a:noFill/>
          </a:ln>
          <a:effectLst>
            <a:outerShdw blurRad="127000" dist="38100" dir="2700000" algn="ctr">
              <a:srgbClr val="000000">
                <a:alpha val="45000"/>
              </a:srgbClr>
            </a:outerShdw>
          </a:effectLst>
          <a:scene3d>
            <a:camera prst="perspectiveContrastingRightFacing">
              <a:rot lat="20885729" lon="20316383" rev="21463455"/>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34" name="Picture 4" descr="http://web.mit.edu/newsoffice/images/article_images/20091217161424-4.jpg"/>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987800" y="1143000"/>
            <a:ext cx="4165600" cy="3124200"/>
          </a:xfrm>
          <a:prstGeom prst="roundRect">
            <a:avLst>
              <a:gd name="adj" fmla="val 3659"/>
            </a:avLst>
          </a:prstGeom>
          <a:noFill/>
          <a:ln>
            <a:noFill/>
          </a:ln>
          <a:effectLst>
            <a:outerShdw blurRad="127000" dist="38100" dir="2700000" algn="ctr">
              <a:srgbClr val="000000">
                <a:alpha val="45000"/>
              </a:srgbClr>
            </a:outerShdw>
          </a:effectLst>
          <a:scene3d>
            <a:camera prst="perspectiveFront" fov="2700000">
              <a:rot lat="20376001" lon="1938000" rev="20712002"/>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35" name="Picture 6" descr="http://t2.gstatic.com/images?q=tbn:NyRmokIuyyzZhM:http://portableapps.com/files/images/logos/7-zip.png&amp;t=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191018">
            <a:off x="1707953" y="846144"/>
            <a:ext cx="1041597" cy="593711"/>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6" name="Picture 8" descr="http://t2.gstatic.com/images?q=tbn:rGUKQ6YrwerA5M:http://img.photobucket.com/albums/v63/umaranjum/Feburary/gzip3d.png&amp;t=1"/>
          <p:cNvPicPr>
            <a:picLocks noChangeAspect="1" noChangeArrowheads="1"/>
          </p:cNvPicPr>
          <p:nvPr/>
        </p:nvPicPr>
        <p:blipFill>
          <a:blip r:embed="rId7" cstate="screen">
            <a:extLst>
              <a:ext uri="{BEBA8EAE-BF5A-486C-A8C5-ECC9F3942E4B}">
                <a14:imgProps xmlns:a14="http://schemas.microsoft.com/office/drawing/2010/main">
                  <a14:imgLayer r:embed="rId8">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21326303">
            <a:off x="3476297" y="3677088"/>
            <a:ext cx="1085019" cy="717293"/>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7" name="Picture 10" descr="http://www.hbp.com/images/winzip_logo.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1421823">
            <a:off x="7315626" y="3625342"/>
            <a:ext cx="738721" cy="792446"/>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8" name="Picture 12" descr="http://2.bp.blogspot.com/_QCueOts1jT0/Sfn0fQih-1I/AAAAAAAACXU/glsUpttVkdc/s400/winrar.jpg"/>
          <p:cNvPicPr>
            <a:picLocks noChangeAspect="1" noChangeArrowheads="1"/>
          </p:cNvPicPr>
          <p:nvPr/>
        </p:nvPicPr>
        <p:blipFill rotWithShape="1">
          <a:blip r:embed="rId10" cstate="screen">
            <a:extLst>
              <a:ext uri="{28A0092B-C50C-407E-A947-70E740481C1C}">
                <a14:useLocalDpi xmlns:a14="http://schemas.microsoft.com/office/drawing/2010/main" val="0"/>
              </a:ext>
            </a:extLst>
          </a:blip>
          <a:srcRect/>
          <a:stretch/>
        </p:blipFill>
        <p:spPr bwMode="auto">
          <a:xfrm rot="366306">
            <a:off x="652481" y="3465239"/>
            <a:ext cx="1010375" cy="945507"/>
          </a:xfrm>
          <a:prstGeom prst="roundRect">
            <a:avLst>
              <a:gd name="adj" fmla="val 5210"/>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9" name="Picture 14" descr="http://t0.gstatic.com/images?q=tbn:ANd9GcRYfS27MIn7aBAIBzHUSQNX0rqpZrAwzog5vjLw9st7CqFwD74&amp;t=1&amp;usg=__0MYBxnhHsso04yawZHG5FYwbhzs="/>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20893829">
            <a:off x="7423546" y="827000"/>
            <a:ext cx="976846" cy="1355263"/>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0" name="Picture 16" descr="http://1.bp.blogspot.com/_WDytkVEEwXI/TJd4ylKFF8I/AAAAAAAACAw/Qt7TMFxomhg/s1600/WinISO.jpg"/>
          <p:cNvPicPr>
            <a:picLocks noChangeAspect="1" noChangeArrowheads="1"/>
          </p:cNvPicPr>
          <p:nvPr/>
        </p:nvPicPr>
        <p:blipFill>
          <a:blip r:embed="rId12" cstate="screen">
            <a:extLst>
              <a:ext uri="{28A0092B-C50C-407E-A947-70E740481C1C}">
                <a14:useLocalDpi xmlns:a14="http://schemas.microsoft.com/office/drawing/2010/main" val="0"/>
              </a:ext>
            </a:extLst>
          </a:blip>
          <a:srcRect/>
          <a:stretch>
            <a:fillRect/>
          </a:stretch>
        </p:blipFill>
        <p:spPr bwMode="auto">
          <a:xfrm rot="21359808">
            <a:off x="4205612" y="1249824"/>
            <a:ext cx="718392" cy="993954"/>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1" name="Picture 20" descr="http://al-wed.com/prodownload/n915.png"/>
          <p:cNvPicPr>
            <a:picLocks noChangeAspect="1" noChangeArrowheads="1"/>
          </p:cNvPicPr>
          <p:nvPr/>
        </p:nvPicPr>
        <p:blipFill>
          <a:blip r:embed="rId13" cstate="screen">
            <a:extLst>
              <a:ext uri="{28A0092B-C50C-407E-A947-70E740481C1C}">
                <a14:useLocalDpi xmlns:a14="http://schemas.microsoft.com/office/drawing/2010/main" val="0"/>
              </a:ext>
            </a:extLst>
          </a:blip>
          <a:srcRect/>
          <a:stretch>
            <a:fillRect/>
          </a:stretch>
        </p:blipFill>
        <p:spPr bwMode="auto">
          <a:xfrm rot="168128">
            <a:off x="5308255" y="3625108"/>
            <a:ext cx="1228846" cy="688666"/>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6264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Въпрос</a:t>
            </a:r>
            <a:endParaRPr lang="en-US" sz="3600" dirty="0"/>
          </a:p>
        </p:txBody>
      </p:sp>
      <p:sp>
        <p:nvSpPr>
          <p:cNvPr id="3" name="Content Placeholder 2"/>
          <p:cNvSpPr>
            <a:spLocks noGrp="1"/>
          </p:cNvSpPr>
          <p:nvPr>
            <p:ph idx="1"/>
          </p:nvPr>
        </p:nvSpPr>
        <p:spPr/>
        <p:txBody>
          <a:bodyPr/>
          <a:lstStyle/>
          <a:p>
            <a:r>
              <a:rPr lang="en-US" dirty="0"/>
              <a:t>Huffman method of backup text files is based on</a:t>
            </a:r>
            <a:r>
              <a:rPr lang="ru-RU" dirty="0"/>
              <a:t>:</a:t>
            </a:r>
            <a:endParaRPr lang="en-US" dirty="0"/>
          </a:p>
          <a:p>
            <a:pPr marL="871538" lvl="1" indent="-514350">
              <a:buFont typeface="+mj-lt"/>
              <a:buAutoNum type="alphaLcParenR"/>
            </a:pPr>
            <a:r>
              <a:rPr lang="en-US" sz="2900" dirty="0">
                <a:effectLst/>
              </a:rPr>
              <a:t>text messages are often found several consecutive identical bits</a:t>
            </a:r>
          </a:p>
          <a:p>
            <a:pPr marL="871538" lvl="1" indent="-514350">
              <a:buFont typeface="+mj-lt"/>
              <a:buAutoNum type="alphaLcParenR"/>
            </a:pPr>
            <a:r>
              <a:rPr lang="en-US" sz="2900" dirty="0">
                <a:effectLst/>
              </a:rPr>
              <a:t>Text messages have a significant surplus</a:t>
            </a:r>
          </a:p>
          <a:p>
            <a:pPr marL="871538" lvl="1" indent="-514350">
              <a:buFont typeface="+mj-lt"/>
              <a:buAutoNum type="alphaLcParenR"/>
            </a:pPr>
            <a:r>
              <a:rPr lang="en-US" sz="2900" dirty="0">
                <a:effectLst/>
              </a:rPr>
              <a:t>text messages allow compression with loss of information</a:t>
            </a:r>
          </a:p>
          <a:p>
            <a:pPr marL="871538" lvl="1" indent="-514350">
              <a:buFont typeface="+mj-lt"/>
              <a:buAutoNum type="alphaLcParenR"/>
            </a:pPr>
            <a:r>
              <a:rPr lang="en-US" sz="2900" dirty="0"/>
              <a:t>in the plain text of the frequency of use of the various symbols is different</a:t>
            </a:r>
            <a:endParaRPr lang="bg-BG" sz="29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21</a:t>
            </a:fld>
            <a:endParaRPr lang="en-US" dirty="0"/>
          </a:p>
        </p:txBody>
      </p:sp>
      <p:sp>
        <p:nvSpPr>
          <p:cNvPr id="5" name="Oval 4"/>
          <p:cNvSpPr/>
          <p:nvPr/>
        </p:nvSpPr>
        <p:spPr>
          <a:xfrm>
            <a:off x="533400" y="48006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23304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Отговор</a:t>
            </a:r>
            <a:endParaRPr lang="en-US" sz="3600" dirty="0"/>
          </a:p>
        </p:txBody>
      </p:sp>
      <p:sp>
        <p:nvSpPr>
          <p:cNvPr id="3" name="Content Placeholder 2"/>
          <p:cNvSpPr>
            <a:spLocks noGrp="1"/>
          </p:cNvSpPr>
          <p:nvPr>
            <p:ph idx="1"/>
          </p:nvPr>
        </p:nvSpPr>
        <p:spPr/>
        <p:txBody>
          <a:bodyPr/>
          <a:lstStyle/>
          <a:p>
            <a:r>
              <a:rPr lang="en-US" sz="2800" dirty="0"/>
              <a:t>Huffman's algorithm, also known as Huffman coding is another technology for lossless compression. The basic idea of ​​it is that the most common symbols in the sequence must be recorded with the smallest number of bits. Thus, the algorithm builds new "alphabet" which uses this principle. Encoding is reversible. In the encoding sequence can be decompressed, i.e. may find the initial sequence of symbols</a:t>
            </a:r>
            <a:r>
              <a:rPr lang="en-US" sz="2800" dirty="0" smtClean="0"/>
              <a:t>.</a:t>
            </a:r>
          </a:p>
          <a:p>
            <a:r>
              <a:rPr lang="en-US" dirty="0" smtClean="0"/>
              <a:t>Information:</a:t>
            </a:r>
            <a:endParaRPr lang="en-US" dirty="0"/>
          </a:p>
          <a:p>
            <a:pPr lvl="1"/>
            <a:r>
              <a:rPr lang="en-US" dirty="0" smtClean="0">
                <a:hlinkClick r:id="rId2"/>
              </a:rPr>
              <a:t>http://www.computers.bg/teoriq_na_kompresiqta.html</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22</a:t>
            </a:fld>
            <a:endParaRPr lang="en-US" dirty="0"/>
          </a:p>
        </p:txBody>
      </p:sp>
    </p:spTree>
    <p:extLst>
      <p:ext uri="{BB962C8B-B14F-4D97-AF65-F5344CB8AC3E}">
        <p14:creationId xmlns:p14="http://schemas.microsoft.com/office/powerpoint/2010/main" val="9836586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ctrTitle"/>
          </p:nvPr>
        </p:nvSpPr>
        <p:spPr>
          <a:xfrm>
            <a:off x="609600" y="1143000"/>
            <a:ext cx="7924800" cy="685800"/>
          </a:xfrm>
        </p:spPr>
        <p:txBody>
          <a:bodyPr/>
          <a:lstStyle/>
          <a:p>
            <a:r>
              <a:rPr lang="bg-BG" dirty="0" smtClean="0"/>
              <a:t>Текстообработка</a:t>
            </a:r>
            <a:endParaRPr lang="en-US" dirty="0"/>
          </a:p>
        </p:txBody>
      </p:sp>
      <p:sp>
        <p:nvSpPr>
          <p:cNvPr id="10" name="Subtitle 2"/>
          <p:cNvSpPr>
            <a:spLocks noGrp="1"/>
          </p:cNvSpPr>
          <p:nvPr>
            <p:ph type="subTitle" idx="1"/>
          </p:nvPr>
        </p:nvSpPr>
        <p:spPr>
          <a:xfrm>
            <a:off x="609600" y="2057399"/>
            <a:ext cx="7924800" cy="873920"/>
          </a:xfrm>
        </p:spPr>
        <p:txBody>
          <a:bodyPr/>
          <a:lstStyle/>
          <a:p>
            <a:r>
              <a:rPr lang="bg-BG" dirty="0" smtClean="0"/>
              <a:t>Работа с текстотобработващ софтуер, файлови формати, кодирания, текст, таблици, фигури, …</a:t>
            </a:r>
            <a:endParaRPr lang="en-US" dirty="0"/>
          </a:p>
        </p:txBody>
      </p:sp>
      <p:pic>
        <p:nvPicPr>
          <p:cNvPr id="11" name="Picture 2" descr="http://www.binbin.net/photos/generic/ele/electronic-word-processing-typewriter.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923738" y="3416576"/>
            <a:ext cx="3467100" cy="2831824"/>
          </a:xfrm>
          <a:prstGeom prst="roundRect">
            <a:avLst>
              <a:gd name="adj" fmla="val 3910"/>
            </a:avLst>
          </a:prstGeom>
          <a:noFill/>
          <a:extLst>
            <a:ext uri="{909E8E84-426E-40DD-AFC4-6F175D3DCCD1}">
              <a14:hiddenFill xmlns:a14="http://schemas.microsoft.com/office/drawing/2010/main">
                <a:solidFill>
                  <a:srgbClr val="FFFFFF"/>
                </a:solidFill>
              </a14:hiddenFill>
            </a:ext>
          </a:extLst>
        </p:spPr>
      </p:pic>
      <p:pic>
        <p:nvPicPr>
          <p:cNvPr id="13" name="Picture 4" descr="http://www.altoonaridgelodge.com/images/MS-Wo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32866">
            <a:off x="768725" y="3674979"/>
            <a:ext cx="2438400" cy="25602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6" descr="http://ui.openoffice.org/VisualDesign/gifs/Icons/OOo30_final_mimetype/Galaxy_OOo3_writer-doc_25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287559">
            <a:off x="6019920" y="3723853"/>
            <a:ext cx="2419732" cy="24197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53996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Въпрос</a:t>
            </a:r>
            <a:endParaRPr lang="en-US" sz="3600" dirty="0"/>
          </a:p>
        </p:txBody>
      </p:sp>
      <p:sp>
        <p:nvSpPr>
          <p:cNvPr id="3" name="Content Placeholder 2"/>
          <p:cNvSpPr>
            <a:spLocks noGrp="1"/>
          </p:cNvSpPr>
          <p:nvPr>
            <p:ph idx="1"/>
          </p:nvPr>
        </p:nvSpPr>
        <p:spPr/>
        <p:txBody>
          <a:bodyPr/>
          <a:lstStyle/>
          <a:p>
            <a:r>
              <a:rPr lang="en-US" dirty="0" smtClean="0"/>
              <a:t>Which </a:t>
            </a:r>
            <a:r>
              <a:rPr lang="en-US" dirty="0"/>
              <a:t>format is necessary to use “reverse code engineering</a:t>
            </a:r>
            <a:r>
              <a:rPr lang="en-US" dirty="0" smtClean="0"/>
              <a:t>”?</a:t>
            </a:r>
          </a:p>
          <a:p>
            <a:endParaRPr lang="en-US" dirty="0"/>
          </a:p>
          <a:p>
            <a:pPr marL="862013" lvl="1" indent="-514350">
              <a:buFont typeface="+mj-lt"/>
              <a:buAutoNum type="alphaLcParenR"/>
            </a:pPr>
            <a:r>
              <a:rPr lang="en-US" dirty="0" smtClean="0"/>
              <a:t>DOCX</a:t>
            </a:r>
          </a:p>
          <a:p>
            <a:pPr marL="871538" lvl="1" indent="-514350">
              <a:buFont typeface="+mj-lt"/>
              <a:buAutoNum type="alphaLcParenR"/>
            </a:pPr>
            <a:r>
              <a:rPr lang="en-US" dirty="0" smtClean="0"/>
              <a:t>PDF</a:t>
            </a:r>
            <a:endParaRPr lang="bg-BG" dirty="0" smtClean="0"/>
          </a:p>
          <a:p>
            <a:pPr marL="871538" lvl="1" indent="-514350">
              <a:buFont typeface="+mj-lt"/>
              <a:buAutoNum type="alphaLcParenR"/>
            </a:pPr>
            <a:r>
              <a:rPr lang="en-US" dirty="0" smtClean="0"/>
              <a:t>ODT</a:t>
            </a:r>
            <a:endParaRPr lang="bg-BG" dirty="0"/>
          </a:p>
          <a:p>
            <a:pPr marL="871538" lvl="1" indent="-514350">
              <a:buFont typeface="+mj-lt"/>
              <a:buAutoNum type="alphaLcParenR"/>
            </a:pPr>
            <a:r>
              <a:rPr lang="en-US" dirty="0" smtClean="0"/>
              <a:t>PDF </a:t>
            </a:r>
            <a:r>
              <a:rPr lang="bg-BG" dirty="0" smtClean="0"/>
              <a:t>и</a:t>
            </a:r>
            <a:r>
              <a:rPr lang="en-US" dirty="0" smtClean="0"/>
              <a:t> ODT</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sp>
        <p:nvSpPr>
          <p:cNvPr id="5" name="Oval 4"/>
          <p:cNvSpPr/>
          <p:nvPr/>
        </p:nvSpPr>
        <p:spPr>
          <a:xfrm>
            <a:off x="533400" y="2743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5580" y="2571750"/>
            <a:ext cx="2266950" cy="28575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3048000"/>
            <a:ext cx="3314700" cy="1905000"/>
          </a:xfrm>
          <a:prstGeom prst="rect">
            <a:avLst/>
          </a:prstGeom>
        </p:spPr>
      </p:pic>
    </p:spTree>
    <p:extLst>
      <p:ext uri="{BB962C8B-B14F-4D97-AF65-F5344CB8AC3E}">
        <p14:creationId xmlns:p14="http://schemas.microsoft.com/office/powerpoint/2010/main" val="4132925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Отговор</a:t>
            </a:r>
            <a:endParaRPr lang="en-US" sz="3600" dirty="0"/>
          </a:p>
        </p:txBody>
      </p:sp>
      <p:sp>
        <p:nvSpPr>
          <p:cNvPr id="3" name="Content Placeholder 2"/>
          <p:cNvSpPr>
            <a:spLocks noGrp="1"/>
          </p:cNvSpPr>
          <p:nvPr>
            <p:ph idx="1"/>
          </p:nvPr>
        </p:nvSpPr>
        <p:spPr/>
        <p:txBody>
          <a:bodyPr/>
          <a:lstStyle/>
          <a:p>
            <a:pPr marL="282575" lvl="1" indent="-282575">
              <a:buClr>
                <a:schemeClr val="accent5">
                  <a:lumMod val="40000"/>
                  <a:lumOff val="60000"/>
                </a:schemeClr>
              </a:buClr>
              <a:buSzPct val="70000"/>
              <a:buFont typeface="Wingdings 2" pitchFamily="18" charset="2"/>
              <a:buChar char=""/>
              <a:tabLst>
                <a:tab pos="282575" algn="l"/>
              </a:tabLst>
            </a:pPr>
            <a:r>
              <a:rPr lang="en-US" dirty="0" smtClean="0"/>
              <a:t>DOCX </a:t>
            </a:r>
            <a:r>
              <a:rPr lang="en-US" dirty="0"/>
              <a:t>is an extension of Word</a:t>
            </a:r>
            <a:r>
              <a:rPr lang="en-US" dirty="0" smtClean="0"/>
              <a:t>.</a:t>
            </a:r>
            <a:endParaRPr lang="en-US" dirty="0"/>
          </a:p>
          <a:p>
            <a:pPr marL="282575" lvl="1" indent="-282575">
              <a:buClr>
                <a:schemeClr val="accent5">
                  <a:lumMod val="40000"/>
                  <a:lumOff val="60000"/>
                </a:schemeClr>
              </a:buClr>
              <a:buSzPct val="70000"/>
              <a:buFont typeface="Wingdings 2" pitchFamily="18" charset="2"/>
              <a:buChar char=""/>
              <a:tabLst>
                <a:tab pos="282575" algn="l"/>
              </a:tabLst>
            </a:pPr>
            <a:r>
              <a:rPr lang="en-US" dirty="0"/>
              <a:t>All software products of Microsoft are published with incomplete specifications. That’s lead as a consequences for the others developers to use the so-called. "Reverse code engineering", in order to achieve compatibility with them when converting to the proper format</a:t>
            </a:r>
            <a:r>
              <a:rPr lang="en-US" dirty="0" smtClean="0"/>
              <a:t>.</a:t>
            </a:r>
            <a:endParaRPr lang="ru-RU" dirty="0" smtClean="0"/>
          </a:p>
          <a:p>
            <a:pPr marL="282575" lvl="1" indent="-282575">
              <a:buClr>
                <a:schemeClr val="accent5">
                  <a:lumMod val="40000"/>
                  <a:lumOff val="60000"/>
                </a:schemeClr>
              </a:buClr>
              <a:buSzPct val="70000"/>
              <a:buFont typeface="Wingdings 2" pitchFamily="18" charset="2"/>
              <a:buChar char=""/>
              <a:tabLst>
                <a:tab pos="282575" algn="l"/>
              </a:tabLst>
            </a:pPr>
            <a:r>
              <a:rPr lang="en-US" dirty="0"/>
              <a:t>Information</a:t>
            </a:r>
            <a:r>
              <a:rPr lang="en-US" dirty="0" smtClean="0"/>
              <a:t>:</a:t>
            </a:r>
          </a:p>
          <a:p>
            <a:pPr marL="839787" lvl="3" indent="-282575">
              <a:buClr>
                <a:schemeClr val="accent5">
                  <a:lumMod val="40000"/>
                  <a:lumOff val="60000"/>
                </a:schemeClr>
              </a:buClr>
              <a:buSzPct val="70000"/>
              <a:buFont typeface="Wingdings 2" pitchFamily="18" charset="2"/>
              <a:buChar char=""/>
              <a:tabLst>
                <a:tab pos="282575" algn="l"/>
              </a:tabLst>
            </a:pPr>
            <a:r>
              <a:rPr lang="en-US" sz="2600" dirty="0" smtClean="0">
                <a:hlinkClick r:id="rId2"/>
              </a:rPr>
              <a:t>http://www.computerworld.com/s/article/65532/Reverse_Engineering</a:t>
            </a:r>
            <a:r>
              <a:rPr lang="en-US" sz="2600" dirty="0" smtClean="0"/>
              <a:t> </a:t>
            </a:r>
            <a:endParaRPr lang="bg-BG" sz="2600" dirty="0" smtClean="0"/>
          </a:p>
          <a:p>
            <a:pPr marL="357188" lvl="1" indent="0">
              <a:buNone/>
            </a:pP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25</a:t>
            </a:fld>
            <a:endParaRPr lang="en-US" dirty="0"/>
          </a:p>
        </p:txBody>
      </p:sp>
    </p:spTree>
    <p:extLst>
      <p:ext uri="{BB962C8B-B14F-4D97-AF65-F5344CB8AC3E}">
        <p14:creationId xmlns:p14="http://schemas.microsoft.com/office/powerpoint/2010/main" val="42227566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ctrTitle"/>
          </p:nvPr>
        </p:nvSpPr>
        <p:spPr>
          <a:xfrm>
            <a:off x="592667" y="4495800"/>
            <a:ext cx="7924800" cy="685800"/>
          </a:xfrm>
        </p:spPr>
        <p:txBody>
          <a:bodyPr/>
          <a:lstStyle/>
          <a:p>
            <a:r>
              <a:rPr lang="bg-BG" dirty="0" smtClean="0"/>
              <a:t>Компютърна графика</a:t>
            </a:r>
            <a:endParaRPr lang="en-US" dirty="0"/>
          </a:p>
        </p:txBody>
      </p:sp>
      <p:sp>
        <p:nvSpPr>
          <p:cNvPr id="16" name="Subtitle 2"/>
          <p:cNvSpPr>
            <a:spLocks noGrp="1"/>
          </p:cNvSpPr>
          <p:nvPr>
            <p:ph type="subTitle" idx="1"/>
          </p:nvPr>
        </p:nvSpPr>
        <p:spPr>
          <a:xfrm>
            <a:off x="592667" y="5450680"/>
            <a:ext cx="7924800" cy="873920"/>
          </a:xfrm>
        </p:spPr>
        <p:txBody>
          <a:bodyPr/>
          <a:lstStyle/>
          <a:p>
            <a:r>
              <a:rPr lang="bg-BG" dirty="0" smtClean="0"/>
              <a:t>Растерна и векторна графика, графични файлови формати, графични редактори, цветови гами</a:t>
            </a:r>
            <a:endParaRPr lang="en-US" dirty="0"/>
          </a:p>
        </p:txBody>
      </p:sp>
      <p:pic>
        <p:nvPicPr>
          <p:cNvPr id="17" name="Picture 5" descr="http://www.learnkey.com/elearning/images/product_categories/web.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685800" y="990599"/>
            <a:ext cx="2819400" cy="2324006"/>
          </a:xfrm>
          <a:prstGeom prst="roundRect">
            <a:avLst>
              <a:gd name="adj" fmla="val 1625"/>
            </a:avLst>
          </a:prstGeom>
          <a:noFill/>
          <a:effectLst>
            <a:softEdge rad="31750"/>
          </a:effectLst>
          <a:scene3d>
            <a:camera prst="perspectiveHeroicExtremeRightFacing"/>
            <a:lightRig rig="threePt" dir="t"/>
          </a:scene3d>
          <a:extLst>
            <a:ext uri="{909E8E84-426E-40DD-AFC4-6F175D3DCCD1}">
              <a14:hiddenFill xmlns:a14="http://schemas.microsoft.com/office/drawing/2010/main">
                <a:solidFill>
                  <a:srgbClr val="FFFFFF"/>
                </a:solidFill>
              </a14:hiddenFill>
            </a:ext>
          </a:extLst>
        </p:spPr>
      </p:pic>
      <p:pic>
        <p:nvPicPr>
          <p:cNvPr id="18" name="Picture 6"/>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172200" y="2447983"/>
            <a:ext cx="2289805" cy="1590616"/>
          </a:xfrm>
          <a:prstGeom prst="rect">
            <a:avLst/>
          </a:prstGeom>
          <a:noFill/>
          <a:ln>
            <a:noFill/>
          </a:ln>
          <a:effectLst>
            <a:outerShdw dist="35921" dir="2700000" algn="ctr" rotWithShape="0">
              <a:schemeClr val="bg2"/>
            </a:outerShdw>
            <a:softEdge rad="12700"/>
          </a:effectLst>
          <a:scene3d>
            <a:camera prst="perspectiveHeroicExtremeLeftFacing"/>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9" descr="http://www.new-options.com/images/paintbrushes.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p:blipFill>
        <p:spPr bwMode="auto">
          <a:xfrm rot="21433975">
            <a:off x="6770073" y="644380"/>
            <a:ext cx="1726691" cy="1600873"/>
          </a:xfrm>
          <a:prstGeom prst="roundRect">
            <a:avLst/>
          </a:prstGeom>
          <a:noFill/>
          <a:effectLst>
            <a:softEdge rad="31750"/>
          </a:effectLst>
          <a:scene3d>
            <a:camera prst="perspectiveHeroicExtremeRightFacing" fov="5400000">
              <a:rot lat="389930" lon="1246741" rev="21556313"/>
            </a:camera>
            <a:lightRig rig="threePt" dir="t"/>
          </a:scene3d>
          <a:extLst>
            <a:ext uri="{909E8E84-426E-40DD-AFC4-6F175D3DCCD1}">
              <a14:hiddenFill xmlns:a14="http://schemas.microsoft.com/office/drawing/2010/main">
                <a:solidFill>
                  <a:srgbClr val="FFFFFF"/>
                </a:solidFill>
              </a14:hiddenFill>
            </a:ext>
          </a:extLst>
        </p:spPr>
      </p:pic>
      <p:pic>
        <p:nvPicPr>
          <p:cNvPr id="2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353793">
            <a:off x="1952979" y="609600"/>
            <a:ext cx="5209822" cy="3407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94267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Въпрос</a:t>
            </a:r>
            <a:endParaRPr lang="en-US" sz="3600" dirty="0"/>
          </a:p>
        </p:txBody>
      </p:sp>
      <p:sp>
        <p:nvSpPr>
          <p:cNvPr id="3" name="Content Placeholder 2"/>
          <p:cNvSpPr>
            <a:spLocks noGrp="1"/>
          </p:cNvSpPr>
          <p:nvPr>
            <p:ph idx="1"/>
          </p:nvPr>
        </p:nvSpPr>
        <p:spPr/>
        <p:txBody>
          <a:bodyPr/>
          <a:lstStyle/>
          <a:p>
            <a:r>
              <a:rPr lang="en-US" dirty="0"/>
              <a:t>Exporting is a function of graphical editors, allowing them to</a:t>
            </a:r>
            <a:r>
              <a:rPr lang="en-US" dirty="0" smtClean="0"/>
              <a:t>:</a:t>
            </a:r>
          </a:p>
          <a:p>
            <a:pPr marL="0" indent="0">
              <a:buNone/>
            </a:pPr>
            <a:endParaRPr lang="en-US" dirty="0" smtClean="0"/>
          </a:p>
          <a:p>
            <a:pPr marL="871538" lvl="1" indent="-514350">
              <a:buFont typeface="+mj-lt"/>
              <a:buAutoNum type="alphaLcParenR"/>
            </a:pPr>
            <a:r>
              <a:rPr lang="en-US" dirty="0" smtClean="0"/>
              <a:t>distort </a:t>
            </a:r>
            <a:r>
              <a:rPr lang="en-US" dirty="0"/>
              <a:t>and animate </a:t>
            </a:r>
            <a:r>
              <a:rPr lang="en-US" dirty="0" smtClean="0"/>
              <a:t>images</a:t>
            </a:r>
          </a:p>
          <a:p>
            <a:pPr marL="871538" lvl="1" indent="-514350">
              <a:buFont typeface="+mj-lt"/>
              <a:buAutoNum type="alphaLcParenR"/>
            </a:pPr>
            <a:r>
              <a:rPr lang="en-US" dirty="0" smtClean="0"/>
              <a:t>transform </a:t>
            </a:r>
            <a:r>
              <a:rPr lang="en-US" dirty="0"/>
              <a:t>their own format to </a:t>
            </a:r>
            <a:r>
              <a:rPr lang="en-US" dirty="0" smtClean="0"/>
              <a:t>another</a:t>
            </a:r>
          </a:p>
          <a:p>
            <a:pPr marL="871538" lvl="1" indent="-514350">
              <a:buFont typeface="+mj-lt"/>
              <a:buAutoNum type="alphaLcParenR"/>
            </a:pPr>
            <a:r>
              <a:rPr lang="en-US" dirty="0" smtClean="0"/>
              <a:t>read </a:t>
            </a:r>
            <a:r>
              <a:rPr lang="en-US" dirty="0"/>
              <a:t>file formats other than their </a:t>
            </a:r>
            <a:r>
              <a:rPr lang="en-US" dirty="0" smtClean="0"/>
              <a:t>own</a:t>
            </a:r>
          </a:p>
          <a:p>
            <a:pPr marL="871538" lvl="1" indent="-514350">
              <a:buFont typeface="+mj-lt"/>
              <a:buAutoNum type="alphaLcParenR"/>
            </a:pPr>
            <a:r>
              <a:rPr lang="en-US" dirty="0" smtClean="0">
                <a:effectLst/>
              </a:rPr>
              <a:t>retain </a:t>
            </a:r>
            <a:r>
              <a:rPr lang="en-US" dirty="0">
                <a:effectLst/>
              </a:rPr>
              <a:t>transparent areas in an </a:t>
            </a:r>
            <a:r>
              <a:rPr lang="en-US" dirty="0" smtClean="0">
                <a:effectLst/>
              </a:rPr>
              <a:t>image</a:t>
            </a:r>
            <a:endParaRPr lang="bg-BG" dirty="0">
              <a:latin typeface="Consolas" pitchFamily="49" charset="0"/>
              <a:cs typeface="Consolas" pitchFamily="49" charset="0"/>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27</a:t>
            </a:fld>
            <a:endParaRPr lang="en-US" dirty="0"/>
          </a:p>
        </p:txBody>
      </p:sp>
      <p:sp>
        <p:nvSpPr>
          <p:cNvPr id="5" name="Oval 4"/>
          <p:cNvSpPr/>
          <p:nvPr/>
        </p:nvSpPr>
        <p:spPr>
          <a:xfrm>
            <a:off x="5334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1081" y="5029200"/>
            <a:ext cx="1524000" cy="1524000"/>
          </a:xfrm>
          <a:prstGeom prst="rect">
            <a:avLst/>
          </a:prstGeom>
          <a:effectLst>
            <a:glow rad="101600">
              <a:schemeClr val="tx2">
                <a:lumMod val="75000"/>
                <a:alpha val="60000"/>
              </a:schemeClr>
            </a:glow>
          </a:effectLst>
        </p:spPr>
      </p:pic>
    </p:spTree>
    <p:extLst>
      <p:ext uri="{BB962C8B-B14F-4D97-AF65-F5344CB8AC3E}">
        <p14:creationId xmlns:p14="http://schemas.microsoft.com/office/powerpoint/2010/main" val="332887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Отговор</a:t>
            </a:r>
            <a:endParaRPr lang="en-US" sz="3600" dirty="0"/>
          </a:p>
        </p:txBody>
      </p:sp>
      <p:sp>
        <p:nvSpPr>
          <p:cNvPr id="3" name="Content Placeholder 2"/>
          <p:cNvSpPr>
            <a:spLocks noGrp="1"/>
          </p:cNvSpPr>
          <p:nvPr>
            <p:ph idx="1"/>
          </p:nvPr>
        </p:nvSpPr>
        <p:spPr/>
        <p:txBody>
          <a:bodyPr/>
          <a:lstStyle/>
          <a:p>
            <a:r>
              <a:rPr lang="en-US" dirty="0">
                <a:effectLst/>
              </a:rPr>
              <a:t>Example with Corel DRAW </a:t>
            </a:r>
            <a:r>
              <a:rPr lang="en-US" dirty="0" smtClean="0">
                <a:effectLst/>
              </a:rPr>
              <a:t>:</a:t>
            </a:r>
            <a:endParaRPr lang="bg-BG" dirty="0" smtClean="0">
              <a:effectLst/>
            </a:endParaRPr>
          </a:p>
          <a:p>
            <a:pPr lvl="1"/>
            <a:r>
              <a:rPr lang="en-US" dirty="0">
                <a:effectLst/>
              </a:rPr>
              <a:t>Select Export from File </a:t>
            </a:r>
            <a:r>
              <a:rPr lang="en-US" dirty="0" smtClean="0">
                <a:effectLst/>
              </a:rPr>
              <a:t>menu</a:t>
            </a:r>
            <a:r>
              <a:rPr lang="en-US" dirty="0">
                <a:effectLst/>
              </a:rPr>
              <a:t> (File &gt;Export) . This will bring up the export dialog box.</a:t>
            </a:r>
            <a:br>
              <a:rPr lang="en-US" dirty="0">
                <a:effectLst/>
              </a:rPr>
            </a:br>
            <a:r>
              <a:rPr lang="en-US" dirty="0">
                <a:effectLst/>
              </a:rPr>
              <a:t>Select the desired type of file format you wish to export as.( JPG, TIFF, BMP, EPS etc.).  Provide with a path and name for the exported </a:t>
            </a:r>
            <a:r>
              <a:rPr lang="en-US" dirty="0" smtClean="0">
                <a:effectLst/>
              </a:rPr>
              <a:t>file</a:t>
            </a:r>
            <a:endParaRPr lang="bg-BG" dirty="0">
              <a:effectLst/>
            </a:endParaRPr>
          </a:p>
          <a:p>
            <a:r>
              <a:rPr lang="en-US" dirty="0" smtClean="0"/>
              <a:t>Information </a:t>
            </a:r>
            <a:r>
              <a:rPr lang="bg-BG" dirty="0" smtClean="0"/>
              <a:t>:</a:t>
            </a:r>
          </a:p>
          <a:p>
            <a:pPr lvl="1"/>
            <a:r>
              <a:rPr lang="en-US" u="sng" dirty="0">
                <a:effectLst/>
                <a:hlinkClick r:id="rId2"/>
              </a:rPr>
              <a:t>http://coreldraw.com/wikis/howto/how-to-export-from-coreldraw.aspx</a:t>
            </a:r>
            <a:endParaRPr lang="bg-BG" dirty="0">
              <a:effectLst/>
            </a:endParaRPr>
          </a:p>
          <a:p>
            <a:pPr marL="357188" lvl="1" indent="0">
              <a:buNone/>
            </a:pP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28</a:t>
            </a:fld>
            <a:endParaRPr lang="en-US" dirty="0"/>
          </a:p>
        </p:txBody>
      </p:sp>
    </p:spTree>
    <p:extLst>
      <p:ext uri="{BB962C8B-B14F-4D97-AF65-F5344CB8AC3E}">
        <p14:creationId xmlns:p14="http://schemas.microsoft.com/office/powerpoint/2010/main" val="17143713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ctrTitle"/>
          </p:nvPr>
        </p:nvSpPr>
        <p:spPr>
          <a:xfrm>
            <a:off x="609600" y="4953000"/>
            <a:ext cx="7924800" cy="685800"/>
          </a:xfrm>
        </p:spPr>
        <p:txBody>
          <a:bodyPr/>
          <a:lstStyle/>
          <a:p>
            <a:r>
              <a:rPr lang="bg-BG" dirty="0" smtClean="0"/>
              <a:t>Бази от данни</a:t>
            </a:r>
            <a:endParaRPr lang="en-US" dirty="0"/>
          </a:p>
        </p:txBody>
      </p:sp>
      <p:sp>
        <p:nvSpPr>
          <p:cNvPr id="15" name="Subtitle 2"/>
          <p:cNvSpPr>
            <a:spLocks noGrp="1"/>
          </p:cNvSpPr>
          <p:nvPr>
            <p:ph type="subTitle" idx="1"/>
          </p:nvPr>
        </p:nvSpPr>
        <p:spPr>
          <a:xfrm>
            <a:off x="609600" y="5679280"/>
            <a:ext cx="7924800" cy="569120"/>
          </a:xfrm>
        </p:spPr>
        <p:txBody>
          <a:bodyPr/>
          <a:lstStyle/>
          <a:p>
            <a:r>
              <a:rPr lang="bg-BG" dirty="0" smtClean="0"/>
              <a:t>Модели на данните, таблици, релации, </a:t>
            </a:r>
            <a:r>
              <a:rPr lang="en-US" dirty="0" smtClean="0"/>
              <a:t>SQL</a:t>
            </a:r>
            <a:endParaRPr lang="en-US" dirty="0"/>
          </a:p>
        </p:txBody>
      </p:sp>
      <p:pic>
        <p:nvPicPr>
          <p:cNvPr id="16" name="Picture 2" descr="-&quot;Relational"/>
          <p:cNvPicPr>
            <a:picLocks noChangeAspect="1" noChangeArrowheads="1"/>
          </p:cNvPicPr>
          <p:nvPr/>
        </p:nvPicPr>
        <p:blipFill>
          <a:blip r:embed="rId2" cstate="screen">
            <a:lum bright="20000" contrast="20000"/>
            <a:extLst>
              <a:ext uri="{28A0092B-C50C-407E-A947-70E740481C1C}">
                <a14:useLocalDpi xmlns:a14="http://schemas.microsoft.com/office/drawing/2010/main" val="0"/>
              </a:ext>
            </a:extLst>
          </a:blip>
          <a:srcRect/>
          <a:stretch>
            <a:fillRect/>
          </a:stretch>
        </p:blipFill>
        <p:spPr bwMode="auto">
          <a:xfrm rot="21417933">
            <a:off x="3048000" y="864992"/>
            <a:ext cx="2971800" cy="1503111"/>
          </a:xfrm>
          <a:prstGeom prst="rect">
            <a:avLst/>
          </a:prstGeom>
          <a:noFill/>
          <a:effectLst>
            <a:outerShdw blurRad="88900" sx="106000" sy="106000" algn="ctr" rotWithShape="0">
              <a:prstClr val="black">
                <a:alpha val="40000"/>
              </a:prstClr>
            </a:outerShdw>
          </a:effectLst>
        </p:spPr>
      </p:pic>
      <p:pic>
        <p:nvPicPr>
          <p:cNvPr id="17" name="Picture 4" descr="http://www.saheltech.com/photos/database2.jpg"/>
          <p:cNvPicPr>
            <a:picLocks noChangeAspect="1" noChangeArrowheads="1"/>
          </p:cNvPicPr>
          <p:nvPr/>
        </p:nvPicPr>
        <p:blipFill>
          <a:blip r:embed="rId3" cstate="screen">
            <a:lum bright="20000" contrast="40000"/>
            <a:extLst>
              <a:ext uri="{28A0092B-C50C-407E-A947-70E740481C1C}">
                <a14:useLocalDpi xmlns:a14="http://schemas.microsoft.com/office/drawing/2010/main" val="0"/>
              </a:ext>
            </a:extLst>
          </a:blip>
          <a:srcRect/>
          <a:stretch>
            <a:fillRect/>
          </a:stretch>
        </p:blipFill>
        <p:spPr bwMode="auto">
          <a:xfrm rot="21270379">
            <a:off x="5266620" y="2562674"/>
            <a:ext cx="2974180" cy="1918825"/>
          </a:xfrm>
          <a:prstGeom prst="roundRect">
            <a:avLst>
              <a:gd name="adj" fmla="val 4705"/>
            </a:avLst>
          </a:prstGeom>
          <a:solidFill>
            <a:srgbClr val="FFFFFF">
              <a:shade val="85000"/>
            </a:srgbClr>
          </a:solidFill>
          <a:ln>
            <a:noFill/>
          </a:ln>
          <a:effectLst>
            <a:outerShdw blurRad="88900" sx="106000" sy="106000" algn="ctr" rotWithShape="0">
              <a:prstClr val="black">
                <a:alpha val="40000"/>
              </a:prstClr>
            </a:outerShdw>
          </a:effectLst>
        </p:spPr>
      </p:pic>
      <p:pic>
        <p:nvPicPr>
          <p:cNvPr id="18" name="Picture 2" descr="http://store.kagi.com/gif/6CN_LIVE/Drag%20%20Drop%20Icon%20125_128_vph03.jp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rot="414036">
            <a:off x="2937029" y="2387050"/>
            <a:ext cx="2315833" cy="2129743"/>
          </a:xfrm>
          <a:prstGeom prst="roundRect">
            <a:avLst>
              <a:gd name="adj" fmla="val 7737"/>
            </a:avLst>
          </a:prstGeom>
          <a:noFill/>
          <a:effectLst>
            <a:outerShdw blurRad="88900" sx="106000" sy="106000" algn="ctr" rotWithShape="0">
              <a:prstClr val="black">
                <a:alpha val="40000"/>
              </a:prstClr>
            </a:outerShdw>
          </a:effectLst>
        </p:spPr>
      </p:pic>
      <p:pic>
        <p:nvPicPr>
          <p:cNvPr id="19" name="Picture 2" descr="http://images.visual-paradigm.com/vpuml/provides/codedbeng/generate_db_illu.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rot="21330146">
            <a:off x="691293" y="2787060"/>
            <a:ext cx="2170387" cy="1765072"/>
          </a:xfrm>
          <a:prstGeom prst="roundRect">
            <a:avLst>
              <a:gd name="adj" fmla="val 2941"/>
            </a:avLst>
          </a:prstGeom>
          <a:noFill/>
          <a:effectLst>
            <a:outerShdw blurRad="88900" sx="106000" sy="106000" algn="ctr" rotWithShape="0">
              <a:prstClr val="black">
                <a:alpha val="40000"/>
              </a:prstClr>
            </a:outerShdw>
          </a:effectLst>
        </p:spPr>
      </p:pic>
      <p:pic>
        <p:nvPicPr>
          <p:cNvPr id="20" name="Picture 2" descr="http://www.iconspedia.com/uploads/1913906277156034685.png"/>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rot="286140">
            <a:off x="776582" y="889501"/>
            <a:ext cx="2664508" cy="2294812"/>
          </a:xfrm>
          <a:prstGeom prst="rect">
            <a:avLst/>
          </a:prstGeom>
          <a:noFill/>
          <a:effectLst>
            <a:outerShdw blurRad="88900" sx="106000" sy="106000" algn="ctr" rotWithShape="0">
              <a:prstClr val="black">
                <a:alpha val="40000"/>
              </a:prstClr>
            </a:outerShdw>
          </a:effectLst>
        </p:spPr>
      </p:pic>
      <p:pic>
        <p:nvPicPr>
          <p:cNvPr id="21" name="Picture 2" descr="http://www.selikoff.net/blog-files/database-good.png"/>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rot="202978">
            <a:off x="5779953" y="1079281"/>
            <a:ext cx="1911982" cy="1682018"/>
          </a:xfrm>
          <a:prstGeom prst="roundRect">
            <a:avLst>
              <a:gd name="adj" fmla="val 8594"/>
            </a:avLst>
          </a:prstGeom>
          <a:solidFill>
            <a:srgbClr val="FFFFFF">
              <a:shade val="85000"/>
            </a:srgbClr>
          </a:solidFill>
          <a:ln>
            <a:noFill/>
          </a:ln>
          <a:effectLst>
            <a:outerShdw blurRad="88900" sx="106000" sy="106000" algn="ctr" rotWithShape="0">
              <a:prstClr val="black">
                <a:alpha val="40000"/>
              </a:prstClr>
            </a:outerShdw>
          </a:effectLst>
        </p:spPr>
      </p:pic>
    </p:spTree>
    <p:extLst>
      <p:ext uri="{BB962C8B-B14F-4D97-AF65-F5344CB8AC3E}">
        <p14:creationId xmlns:p14="http://schemas.microsoft.com/office/powerpoint/2010/main" val="41808692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Въпрос</a:t>
            </a:r>
            <a:endParaRPr lang="en-US" sz="3600" dirty="0"/>
          </a:p>
        </p:txBody>
      </p:sp>
      <p:sp>
        <p:nvSpPr>
          <p:cNvPr id="3" name="Content Placeholder 2"/>
          <p:cNvSpPr>
            <a:spLocks noGrp="1"/>
          </p:cNvSpPr>
          <p:nvPr>
            <p:ph idx="1"/>
          </p:nvPr>
        </p:nvSpPr>
        <p:spPr/>
        <p:txBody>
          <a:bodyPr/>
          <a:lstStyle/>
          <a:p>
            <a:r>
              <a:rPr lang="en-US" dirty="0"/>
              <a:t>Which of this interface are full duplex</a:t>
            </a:r>
            <a:r>
              <a:rPr lang="bg-BG" dirty="0"/>
              <a:t>?</a:t>
            </a:r>
          </a:p>
          <a:p>
            <a:pPr marL="0" indent="0">
              <a:buNone/>
            </a:pPr>
            <a:endParaRPr lang="bg-BG" dirty="0"/>
          </a:p>
          <a:p>
            <a:pPr marL="871538" lvl="1" indent="-514350">
              <a:buFont typeface="+mj-lt"/>
              <a:buAutoNum type="alphaLcParenR"/>
            </a:pPr>
            <a:r>
              <a:rPr lang="en-US" dirty="0" smtClean="0"/>
              <a:t>FireWire</a:t>
            </a:r>
            <a:endParaRPr lang="bg-BG" dirty="0"/>
          </a:p>
          <a:p>
            <a:pPr marL="871538" lvl="1" indent="-514350">
              <a:buFont typeface="+mj-lt"/>
              <a:buAutoNum type="alphaLcParenR"/>
            </a:pPr>
            <a:r>
              <a:rPr lang="en-US" dirty="0" smtClean="0"/>
              <a:t>USB2</a:t>
            </a:r>
            <a:endParaRPr lang="bg-BG" dirty="0"/>
          </a:p>
          <a:p>
            <a:pPr marL="871538" lvl="1" indent="-514350">
              <a:buFont typeface="+mj-lt"/>
              <a:buAutoNum type="alphaLcParenR"/>
            </a:pPr>
            <a:r>
              <a:rPr lang="en-US" dirty="0" smtClean="0"/>
              <a:t>USB3</a:t>
            </a:r>
            <a:endParaRPr lang="bg-BG" dirty="0"/>
          </a:p>
          <a:p>
            <a:pPr marL="871538" lvl="1" indent="-514350">
              <a:buFont typeface="+mj-lt"/>
              <a:buAutoNum type="alphaLcParenR"/>
            </a:pPr>
            <a:r>
              <a:rPr lang="en-US" dirty="0" smtClean="0"/>
              <a:t>USB3 </a:t>
            </a:r>
            <a:r>
              <a:rPr lang="en-US" dirty="0"/>
              <a:t>and IEEE 1394</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a:t>
            </a:fld>
            <a:endParaRPr lang="en-US" dirty="0"/>
          </a:p>
        </p:txBody>
      </p:sp>
      <p:sp>
        <p:nvSpPr>
          <p:cNvPr id="5" name="Oval 4"/>
          <p:cNvSpPr/>
          <p:nvPr/>
        </p:nvSpPr>
        <p:spPr>
          <a:xfrm>
            <a:off x="533400" y="4114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8594" y="1952767"/>
            <a:ext cx="1524000" cy="15240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7994" y="4515134"/>
            <a:ext cx="1752600" cy="17526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186262">
            <a:off x="4308641" y="2302563"/>
            <a:ext cx="1707107" cy="1707107"/>
          </a:xfrm>
          <a:prstGeom prst="rect">
            <a:avLst/>
          </a:prstGeom>
        </p:spPr>
      </p:pic>
    </p:spTree>
    <p:extLst>
      <p:ext uri="{BB962C8B-B14F-4D97-AF65-F5344CB8AC3E}">
        <p14:creationId xmlns:p14="http://schemas.microsoft.com/office/powerpoint/2010/main" val="1610140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Въпрос</a:t>
            </a:r>
            <a:endParaRPr lang="en-US" sz="3600" dirty="0"/>
          </a:p>
        </p:txBody>
      </p:sp>
      <p:sp>
        <p:nvSpPr>
          <p:cNvPr id="3" name="Content Placeholder 2"/>
          <p:cNvSpPr>
            <a:spLocks noGrp="1"/>
          </p:cNvSpPr>
          <p:nvPr>
            <p:ph idx="1"/>
          </p:nvPr>
        </p:nvSpPr>
        <p:spPr/>
        <p:txBody>
          <a:bodyPr/>
          <a:lstStyle/>
          <a:p>
            <a:r>
              <a:rPr lang="en-US" dirty="0">
                <a:effectLst/>
              </a:rPr>
              <a:t>Database system, combining two or more servers and several clients is called</a:t>
            </a:r>
            <a:r>
              <a:rPr lang="en-US" dirty="0" smtClean="0">
                <a:effectLst/>
              </a:rPr>
              <a:t>:</a:t>
            </a:r>
          </a:p>
          <a:p>
            <a:pPr marL="0" indent="0">
              <a:buNone/>
            </a:pPr>
            <a:endParaRPr lang="bg-BG" dirty="0">
              <a:effectLst/>
            </a:endParaRPr>
          </a:p>
          <a:p>
            <a:pPr marL="871538" lvl="1" indent="-514350">
              <a:buFont typeface="+mj-lt"/>
              <a:buAutoNum type="alphaLcParenR"/>
            </a:pPr>
            <a:r>
              <a:rPr lang="en-US" dirty="0"/>
              <a:t>Distributed</a:t>
            </a:r>
          </a:p>
          <a:p>
            <a:pPr marL="871538" lvl="1" indent="-514350">
              <a:buFont typeface="+mj-lt"/>
              <a:buAutoNum type="alphaLcParenR"/>
            </a:pPr>
            <a:r>
              <a:rPr lang="en-US" dirty="0">
                <a:effectLst/>
              </a:rPr>
              <a:t>Multifunctional</a:t>
            </a:r>
            <a:endParaRPr lang="bg-BG" dirty="0"/>
          </a:p>
          <a:p>
            <a:pPr marL="871538" lvl="1" indent="-514350">
              <a:buFont typeface="+mj-lt"/>
              <a:buAutoNum type="alphaLcParenR"/>
            </a:pPr>
            <a:r>
              <a:rPr lang="en-US" dirty="0"/>
              <a:t>Branched</a:t>
            </a:r>
          </a:p>
          <a:p>
            <a:pPr marL="871538" lvl="1" indent="-514350">
              <a:buFont typeface="+mj-lt"/>
              <a:buAutoNum type="alphaLcParenR"/>
            </a:pPr>
            <a:r>
              <a:rPr lang="en-US" dirty="0">
                <a:effectLst/>
              </a:rPr>
              <a:t>Centralized</a:t>
            </a:r>
            <a:endParaRPr lang="bg-BG" dirty="0">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30</a:t>
            </a:fld>
            <a:endParaRPr lang="en-US" dirty="0"/>
          </a:p>
        </p:txBody>
      </p:sp>
      <p:sp>
        <p:nvSpPr>
          <p:cNvPr id="5" name="Oval 4"/>
          <p:cNvSpPr/>
          <p:nvPr/>
        </p:nvSpPr>
        <p:spPr>
          <a:xfrm>
            <a:off x="533400" y="2743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4516397"/>
            <a:ext cx="1678800" cy="16788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9151" y="2837597"/>
            <a:ext cx="1678800" cy="1678800"/>
          </a:xfrm>
          <a:prstGeom prst="rect">
            <a:avLst/>
          </a:prstGeom>
        </p:spPr>
      </p:pic>
    </p:spTree>
    <p:extLst>
      <p:ext uri="{BB962C8B-B14F-4D97-AF65-F5344CB8AC3E}">
        <p14:creationId xmlns:p14="http://schemas.microsoft.com/office/powerpoint/2010/main" val="3904121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Отговор</a:t>
            </a:r>
            <a:endParaRPr lang="en-US" sz="3600" dirty="0"/>
          </a:p>
        </p:txBody>
      </p:sp>
      <p:sp>
        <p:nvSpPr>
          <p:cNvPr id="3" name="Content Placeholder 2"/>
          <p:cNvSpPr>
            <a:spLocks noGrp="1"/>
          </p:cNvSpPr>
          <p:nvPr>
            <p:ph idx="1"/>
          </p:nvPr>
        </p:nvSpPr>
        <p:spPr>
          <a:xfrm>
            <a:off x="228600" y="685800"/>
            <a:ext cx="8686800" cy="6019800"/>
          </a:xfrm>
        </p:spPr>
        <p:txBody>
          <a:bodyPr/>
          <a:lstStyle/>
          <a:p>
            <a:r>
              <a:rPr lang="en-US" dirty="0" smtClean="0">
                <a:solidFill>
                  <a:schemeClr val="accent4">
                    <a:lumMod val="75000"/>
                  </a:schemeClr>
                </a:solidFill>
                <a:effectLst/>
              </a:rPr>
              <a:t>Distributed database</a:t>
            </a:r>
            <a:r>
              <a:rPr lang="en-US" dirty="0" smtClean="0">
                <a:effectLst/>
              </a:rPr>
              <a:t> </a:t>
            </a:r>
            <a:r>
              <a:rPr lang="en-US" b="0" dirty="0" smtClean="0">
                <a:effectLst/>
              </a:rPr>
              <a:t>: </a:t>
            </a:r>
            <a:r>
              <a:rPr lang="en-US" dirty="0" smtClean="0">
                <a:effectLst/>
              </a:rPr>
              <a:t>A</a:t>
            </a:r>
            <a:r>
              <a:rPr lang="en-US" dirty="0">
                <a:effectLst/>
              </a:rPr>
              <a:t> database that consists of two or more </a:t>
            </a:r>
            <a:r>
              <a:rPr lang="en-US" dirty="0" smtClean="0">
                <a:effectLst/>
              </a:rPr>
              <a:t>data files</a:t>
            </a:r>
            <a:r>
              <a:rPr lang="en-US" dirty="0">
                <a:effectLst/>
              </a:rPr>
              <a:t> located at different sites on a </a:t>
            </a:r>
            <a:r>
              <a:rPr lang="en-US" dirty="0" smtClean="0">
                <a:effectLst/>
              </a:rPr>
              <a:t>computer </a:t>
            </a:r>
            <a:r>
              <a:rPr lang="en-US" dirty="0">
                <a:effectLst/>
              </a:rPr>
              <a:t> network. Because the database is distributed, different users </a:t>
            </a:r>
            <a:r>
              <a:rPr lang="en-US" dirty="0" smtClean="0">
                <a:effectLst/>
              </a:rPr>
              <a:t>can access it </a:t>
            </a:r>
            <a:r>
              <a:rPr lang="en-US" dirty="0">
                <a:effectLst/>
              </a:rPr>
              <a:t>without interfering with one another. However, the </a:t>
            </a:r>
            <a:r>
              <a:rPr lang="en-US" dirty="0">
                <a:solidFill>
                  <a:schemeClr val="accent4">
                    <a:lumMod val="75000"/>
                  </a:schemeClr>
                </a:solidFill>
                <a:effectLst/>
              </a:rPr>
              <a:t>DBMS</a:t>
            </a:r>
            <a:r>
              <a:rPr lang="en-US" dirty="0">
                <a:effectLst/>
              </a:rPr>
              <a:t> must periodically synchronize the scattered databases to make sure that they all have consistent </a:t>
            </a:r>
            <a:r>
              <a:rPr lang="en-US" dirty="0" smtClean="0">
                <a:effectLst/>
              </a:rPr>
              <a:t>data</a:t>
            </a:r>
          </a:p>
          <a:p>
            <a:r>
              <a:rPr lang="en-US" dirty="0" smtClean="0"/>
              <a:t>Information</a:t>
            </a:r>
            <a:endParaRPr lang="bg-BG" dirty="0" smtClean="0"/>
          </a:p>
          <a:p>
            <a:pPr lvl="1"/>
            <a:r>
              <a:rPr lang="en-US" dirty="0" smtClean="0">
                <a:hlinkClick r:id="rId2"/>
              </a:rPr>
              <a:t>http://www.webopedia.com/distributed_db</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31</a:t>
            </a:fld>
            <a:endParaRPr lang="en-US" dirty="0"/>
          </a:p>
        </p:txBody>
      </p:sp>
    </p:spTree>
    <p:extLst>
      <p:ext uri="{BB962C8B-B14F-4D97-AF65-F5344CB8AC3E}">
        <p14:creationId xmlns:p14="http://schemas.microsoft.com/office/powerpoint/2010/main" val="402994352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a:xfrm>
            <a:off x="609600" y="4419600"/>
            <a:ext cx="7924800" cy="685800"/>
          </a:xfrm>
        </p:spPr>
        <p:txBody>
          <a:bodyPr/>
          <a:lstStyle/>
          <a:p>
            <a:r>
              <a:rPr lang="bg-BG" dirty="0" smtClean="0"/>
              <a:t>Информационни системи</a:t>
            </a:r>
            <a:endParaRPr lang="en-US" dirty="0"/>
          </a:p>
        </p:txBody>
      </p:sp>
      <p:sp>
        <p:nvSpPr>
          <p:cNvPr id="11" name="Subtitle 2"/>
          <p:cNvSpPr>
            <a:spLocks noGrp="1"/>
          </p:cNvSpPr>
          <p:nvPr>
            <p:ph type="subTitle" idx="1"/>
          </p:nvPr>
        </p:nvSpPr>
        <p:spPr>
          <a:xfrm>
            <a:off x="609600" y="5526879"/>
            <a:ext cx="7924800" cy="569120"/>
          </a:xfrm>
        </p:spPr>
        <p:txBody>
          <a:bodyPr/>
          <a:lstStyle/>
          <a:p>
            <a:r>
              <a:rPr lang="en-US" dirty="0" smtClean="0"/>
              <a:t>ERP, CRM, BI</a:t>
            </a:r>
            <a:r>
              <a:rPr lang="bg-BG" dirty="0" smtClean="0"/>
              <a:t>, </a:t>
            </a:r>
            <a:r>
              <a:rPr lang="en-US" dirty="0" smtClean="0"/>
              <a:t>BPM, FMIS, CAD/CAM, CMS, </a:t>
            </a:r>
            <a:r>
              <a:rPr lang="bg-BG" dirty="0" smtClean="0"/>
              <a:t>софтуерни архитектури</a:t>
            </a:r>
            <a:endParaRPr lang="en-US" dirty="0"/>
          </a:p>
        </p:txBody>
      </p:sp>
      <p:pic>
        <p:nvPicPr>
          <p:cNvPr id="12" name="Picture 2" descr="http://www.tepco.co.jp/en/corpinfo/consultant/images/c31-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7562" y="959938"/>
            <a:ext cx="5205238" cy="2918824"/>
          </a:xfrm>
          <a:prstGeom prst="roundRect">
            <a:avLst>
              <a:gd name="adj" fmla="val 4093"/>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33081313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Въпрос</a:t>
            </a:r>
            <a:endParaRPr lang="en-US" sz="3600" dirty="0"/>
          </a:p>
        </p:txBody>
      </p:sp>
      <p:sp>
        <p:nvSpPr>
          <p:cNvPr id="3" name="Content Placeholder 2"/>
          <p:cNvSpPr>
            <a:spLocks noGrp="1"/>
          </p:cNvSpPr>
          <p:nvPr>
            <p:ph idx="1"/>
          </p:nvPr>
        </p:nvSpPr>
        <p:spPr/>
        <p:txBody>
          <a:bodyPr/>
          <a:lstStyle/>
          <a:p>
            <a:r>
              <a:rPr lang="en-US" dirty="0" smtClean="0"/>
              <a:t>The </a:t>
            </a:r>
            <a:r>
              <a:rPr lang="en-US" dirty="0"/>
              <a:t>system development life cycle framework provides a sequence of activities for system designers and developers to follow. It consists of a set of steps or phases in which each phase of the SDLC uses the results of the previous </a:t>
            </a:r>
            <a:r>
              <a:rPr lang="en-US" dirty="0" smtClean="0"/>
              <a:t>one</a:t>
            </a:r>
            <a:endParaRPr lang="bg-BG" dirty="0" smtClean="0"/>
          </a:p>
          <a:p>
            <a:pPr marL="871538" lvl="1" indent="-514350">
              <a:buFont typeface="+mj-lt"/>
              <a:buAutoNum type="alphaLcParenR"/>
            </a:pPr>
            <a:r>
              <a:rPr lang="en-US" dirty="0" smtClean="0"/>
              <a:t>analysis</a:t>
            </a:r>
            <a:r>
              <a:rPr lang="ru-RU" dirty="0" smtClean="0"/>
              <a:t>, </a:t>
            </a:r>
            <a:r>
              <a:rPr lang="en-US" dirty="0" smtClean="0"/>
              <a:t>design</a:t>
            </a:r>
            <a:r>
              <a:rPr lang="ru-RU" dirty="0" smtClean="0"/>
              <a:t>, </a:t>
            </a:r>
            <a:r>
              <a:rPr lang="en-US" dirty="0" smtClean="0"/>
              <a:t>development</a:t>
            </a:r>
            <a:r>
              <a:rPr lang="ru-RU" dirty="0" smtClean="0"/>
              <a:t>, </a:t>
            </a:r>
            <a:r>
              <a:rPr lang="en-US" dirty="0" smtClean="0"/>
              <a:t>test</a:t>
            </a:r>
            <a:endParaRPr lang="ru-RU" dirty="0" smtClean="0"/>
          </a:p>
          <a:p>
            <a:pPr marL="871538" lvl="1" indent="-514350">
              <a:buFont typeface="+mj-lt"/>
              <a:buAutoNum type="alphaLcParenR"/>
            </a:pPr>
            <a:r>
              <a:rPr lang="en-US" dirty="0"/>
              <a:t>design</a:t>
            </a:r>
            <a:r>
              <a:rPr lang="ru-RU" dirty="0" smtClean="0"/>
              <a:t>, </a:t>
            </a:r>
            <a:r>
              <a:rPr lang="en-US" dirty="0"/>
              <a:t>test</a:t>
            </a:r>
            <a:r>
              <a:rPr lang="ru-RU" dirty="0" smtClean="0"/>
              <a:t>, </a:t>
            </a:r>
            <a:r>
              <a:rPr lang="en-US" dirty="0" smtClean="0"/>
              <a:t>analysis</a:t>
            </a:r>
            <a:r>
              <a:rPr lang="ru-RU" dirty="0" smtClean="0"/>
              <a:t>, </a:t>
            </a:r>
            <a:r>
              <a:rPr lang="en-US" dirty="0"/>
              <a:t>development</a:t>
            </a:r>
            <a:endParaRPr lang="bg-BG" dirty="0" smtClean="0"/>
          </a:p>
          <a:p>
            <a:pPr marL="871538" lvl="1" indent="-514350">
              <a:buFont typeface="+mj-lt"/>
              <a:buAutoNum type="alphaLcParenR"/>
            </a:pPr>
            <a:r>
              <a:rPr lang="en-US" dirty="0" smtClean="0"/>
              <a:t>analysis</a:t>
            </a:r>
            <a:r>
              <a:rPr lang="ru-RU" dirty="0" smtClean="0"/>
              <a:t>, </a:t>
            </a:r>
            <a:r>
              <a:rPr lang="en-US" dirty="0"/>
              <a:t>development</a:t>
            </a:r>
            <a:r>
              <a:rPr lang="ru-RU" dirty="0" smtClean="0"/>
              <a:t>, </a:t>
            </a:r>
            <a:r>
              <a:rPr lang="en-US" dirty="0"/>
              <a:t>test</a:t>
            </a:r>
            <a:r>
              <a:rPr lang="ru-RU" dirty="0" smtClean="0"/>
              <a:t>, </a:t>
            </a:r>
            <a:r>
              <a:rPr lang="en-US" dirty="0"/>
              <a:t>design</a:t>
            </a:r>
            <a:endParaRPr lang="bg-BG" dirty="0"/>
          </a:p>
          <a:p>
            <a:pPr marL="871538" lvl="1" indent="-514350">
              <a:buFont typeface="+mj-lt"/>
              <a:buAutoNum type="alphaLcParenR"/>
            </a:pPr>
            <a:r>
              <a:rPr lang="en-US" dirty="0"/>
              <a:t>development</a:t>
            </a:r>
            <a:r>
              <a:rPr lang="ru-RU" dirty="0" smtClean="0"/>
              <a:t>, </a:t>
            </a:r>
            <a:r>
              <a:rPr lang="en-US" dirty="0" smtClean="0"/>
              <a:t>analysis</a:t>
            </a:r>
            <a:r>
              <a:rPr lang="ru-RU" dirty="0" smtClean="0"/>
              <a:t>, </a:t>
            </a:r>
            <a:r>
              <a:rPr lang="en-US" dirty="0"/>
              <a:t>design</a:t>
            </a:r>
            <a:r>
              <a:rPr lang="ru-RU" dirty="0" smtClean="0"/>
              <a:t>, </a:t>
            </a:r>
            <a:r>
              <a:rPr lang="en-US" dirty="0"/>
              <a:t>test</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33</a:t>
            </a:fld>
            <a:endParaRPr lang="en-US" dirty="0"/>
          </a:p>
        </p:txBody>
      </p:sp>
      <p:sp>
        <p:nvSpPr>
          <p:cNvPr id="5" name="Oval 4"/>
          <p:cNvSpPr/>
          <p:nvPr/>
        </p:nvSpPr>
        <p:spPr>
          <a:xfrm>
            <a:off x="457200" y="4114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41375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Отговор</a:t>
            </a:r>
            <a:endParaRPr lang="en-US" sz="3600" dirty="0"/>
          </a:p>
        </p:txBody>
      </p:sp>
      <p:sp>
        <p:nvSpPr>
          <p:cNvPr id="3" name="Content Placeholder 2"/>
          <p:cNvSpPr>
            <a:spLocks noGrp="1"/>
          </p:cNvSpPr>
          <p:nvPr>
            <p:ph idx="1"/>
          </p:nvPr>
        </p:nvSpPr>
        <p:spPr/>
        <p:txBody>
          <a:bodyPr/>
          <a:lstStyle/>
          <a:p>
            <a:r>
              <a:rPr lang="en-US" dirty="0"/>
              <a:t>SDLC (Systems Development Life Cycle) is a systematic methodology designed to manage the life cycle of an information system - from planning, through design, development, </a:t>
            </a:r>
            <a:r>
              <a:rPr lang="en-US" dirty="0" smtClean="0"/>
              <a:t>deployment, </a:t>
            </a:r>
            <a:r>
              <a:rPr lang="en-US" dirty="0"/>
              <a:t>liquidated</a:t>
            </a:r>
            <a:r>
              <a:rPr lang="ru-RU" dirty="0" smtClean="0"/>
              <a:t>.</a:t>
            </a:r>
            <a:endParaRPr lang="bg-BG" dirty="0"/>
          </a:p>
          <a:p>
            <a:endParaRPr lang="en-US" dirty="0" smtClean="0"/>
          </a:p>
          <a:p>
            <a:pPr marL="0" indent="0">
              <a:buNone/>
            </a:pPr>
            <a:endParaRPr lang="bg-BG" dirty="0" smtClean="0"/>
          </a:p>
          <a:p>
            <a:r>
              <a:rPr lang="en-US" dirty="0"/>
              <a:t>Information:</a:t>
            </a:r>
          </a:p>
          <a:p>
            <a:pPr lvl="1"/>
            <a:r>
              <a:rPr lang="en-US" sz="2800" dirty="0" smtClean="0">
                <a:hlinkClick r:id="rId2"/>
              </a:rPr>
              <a:t>http://en.wikipedia.org/wiki/System_Development_Life_Cycle</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34</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0" y="3352800"/>
            <a:ext cx="3234612" cy="1981200"/>
          </a:xfrm>
          <a:prstGeom prst="rect">
            <a:avLst/>
          </a:prstGeom>
        </p:spPr>
      </p:pic>
    </p:spTree>
    <p:extLst>
      <p:ext uri="{BB962C8B-B14F-4D97-AF65-F5344CB8AC3E}">
        <p14:creationId xmlns:p14="http://schemas.microsoft.com/office/powerpoint/2010/main" val="284636721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ctrTitle"/>
          </p:nvPr>
        </p:nvSpPr>
        <p:spPr>
          <a:xfrm>
            <a:off x="609600" y="3464720"/>
            <a:ext cx="7924800" cy="1295400"/>
          </a:xfrm>
        </p:spPr>
        <p:txBody>
          <a:bodyPr/>
          <a:lstStyle/>
          <a:p>
            <a:r>
              <a:rPr lang="bg-BG" dirty="0" smtClean="0"/>
              <a:t>Сигурност и защита на информацията</a:t>
            </a:r>
            <a:endParaRPr lang="en-US" dirty="0"/>
          </a:p>
        </p:txBody>
      </p:sp>
      <p:sp>
        <p:nvSpPr>
          <p:cNvPr id="14" name="Subtitle 2"/>
          <p:cNvSpPr>
            <a:spLocks noGrp="1"/>
          </p:cNvSpPr>
          <p:nvPr>
            <p:ph type="subTitle" idx="1"/>
          </p:nvPr>
        </p:nvSpPr>
        <p:spPr>
          <a:xfrm>
            <a:off x="609600" y="4912520"/>
            <a:ext cx="7924800" cy="1564480"/>
          </a:xfrm>
        </p:spPr>
        <p:txBody>
          <a:bodyPr/>
          <a:lstStyle/>
          <a:p>
            <a:r>
              <a:rPr lang="bg-BG" dirty="0" smtClean="0"/>
              <a:t>Симетрични и асиметрични кодиращи алгоритми, криптографско хеширане, електронен подпис, цифрови сертификати</a:t>
            </a:r>
            <a:endParaRPr lang="en-US" dirty="0"/>
          </a:p>
        </p:txBody>
      </p:sp>
      <p:pic>
        <p:nvPicPr>
          <p:cNvPr id="22" name="Picture 2" descr="http://www.cat.aum.edu/uploadedfile/cyse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448111">
            <a:off x="3347249" y="567795"/>
            <a:ext cx="5060654" cy="2389316"/>
          </a:xfrm>
          <a:prstGeom prst="roundRect">
            <a:avLst>
              <a:gd name="adj" fmla="val 6208"/>
            </a:avLst>
          </a:prstGeom>
          <a:noFill/>
          <a:extLst>
            <a:ext uri="{909E8E84-426E-40DD-AFC4-6F175D3DCCD1}">
              <a14:hiddenFill xmlns:a14="http://schemas.microsoft.com/office/drawing/2010/main">
                <a:solidFill>
                  <a:srgbClr val="FFFFFF"/>
                </a:solidFill>
              </a14:hiddenFill>
            </a:ext>
          </a:extLst>
        </p:spPr>
      </p:pic>
      <p:pic>
        <p:nvPicPr>
          <p:cNvPr id="23" name="Picture 4" descr="http://www.onixnet.com/IBM_ISS/images/loc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42808">
            <a:off x="670559" y="1135718"/>
            <a:ext cx="2330967" cy="1809927"/>
          </a:xfrm>
          <a:prstGeom prst="roundRect">
            <a:avLst>
              <a:gd name="adj" fmla="val 8259"/>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5850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Въпрос</a:t>
            </a:r>
            <a:endParaRPr lang="en-US" sz="3600" dirty="0"/>
          </a:p>
        </p:txBody>
      </p:sp>
      <p:sp>
        <p:nvSpPr>
          <p:cNvPr id="3" name="Content Placeholder 2"/>
          <p:cNvSpPr>
            <a:spLocks noGrp="1"/>
          </p:cNvSpPr>
          <p:nvPr>
            <p:ph idx="1"/>
          </p:nvPr>
        </p:nvSpPr>
        <p:spPr/>
        <p:txBody>
          <a:bodyPr/>
          <a:lstStyle/>
          <a:p>
            <a:r>
              <a:rPr lang="en-US" dirty="0"/>
              <a:t>How many bits is the key length of the cryptographic algorithm DES</a:t>
            </a:r>
            <a:r>
              <a:rPr lang="en-US" dirty="0" smtClean="0"/>
              <a:t>:</a:t>
            </a:r>
          </a:p>
          <a:p>
            <a:pPr marL="0" indent="0">
              <a:buNone/>
            </a:pPr>
            <a:endParaRPr lang="ru-RU" dirty="0" smtClean="0"/>
          </a:p>
          <a:p>
            <a:pPr marL="871538" lvl="1" indent="-514350">
              <a:buFont typeface="+mj-lt"/>
              <a:buAutoNum type="alphaLcParenR"/>
            </a:pPr>
            <a:r>
              <a:rPr lang="bg-BG" sz="2600" dirty="0" smtClean="0"/>
              <a:t>48</a:t>
            </a:r>
            <a:endParaRPr lang="en-US" sz="2600" dirty="0" smtClean="0"/>
          </a:p>
          <a:p>
            <a:pPr marL="871538" lvl="1" indent="-514350">
              <a:lnSpc>
                <a:spcPct val="100000"/>
              </a:lnSpc>
              <a:buFont typeface="+mj-lt"/>
              <a:buAutoNum type="alphaLcParenR"/>
            </a:pPr>
            <a:r>
              <a:rPr lang="bg-BG" sz="2800" dirty="0" smtClean="0"/>
              <a:t>64</a:t>
            </a:r>
            <a:endParaRPr lang="en-US" sz="2800" dirty="0"/>
          </a:p>
          <a:p>
            <a:pPr marL="871538" lvl="1" indent="-514350">
              <a:lnSpc>
                <a:spcPct val="100000"/>
              </a:lnSpc>
              <a:buFont typeface="+mj-lt"/>
              <a:buAutoNum type="alphaLcParenR"/>
            </a:pPr>
            <a:r>
              <a:rPr lang="bg-BG" sz="2800" dirty="0" smtClean="0"/>
              <a:t>56</a:t>
            </a:r>
            <a:endParaRPr lang="en-US" sz="2800" dirty="0"/>
          </a:p>
          <a:p>
            <a:pPr marL="871538" lvl="1" indent="-514350">
              <a:lnSpc>
                <a:spcPct val="100000"/>
              </a:lnSpc>
              <a:buFont typeface="+mj-lt"/>
              <a:buAutoNum type="alphaLcParenR"/>
            </a:pPr>
            <a:r>
              <a:rPr lang="bg-BG" sz="2800" dirty="0" smtClean="0"/>
              <a:t>24</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36</a:t>
            </a:fld>
            <a:endParaRPr lang="en-US" dirty="0"/>
          </a:p>
        </p:txBody>
      </p:sp>
      <p:sp>
        <p:nvSpPr>
          <p:cNvPr id="5" name="Oval 4"/>
          <p:cNvSpPr/>
          <p:nvPr/>
        </p:nvSpPr>
        <p:spPr>
          <a:xfrm>
            <a:off x="482221" y="3870583"/>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0600" y="2398680"/>
            <a:ext cx="3810000" cy="2661142"/>
          </a:xfrm>
          <a:prstGeom prst="rect">
            <a:avLst/>
          </a:prstGeom>
          <a:ln>
            <a:noFill/>
          </a:ln>
          <a:effectLst>
            <a:softEdge rad="112500"/>
          </a:effec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3900153"/>
            <a:ext cx="2952750" cy="2319338"/>
          </a:xfrm>
          <a:prstGeom prst="rect">
            <a:avLst/>
          </a:prstGeom>
          <a:ln>
            <a:noFill/>
          </a:ln>
          <a:effectLst>
            <a:softEdge rad="112500"/>
          </a:effectLst>
        </p:spPr>
      </p:pic>
    </p:spTree>
    <p:extLst>
      <p:ext uri="{BB962C8B-B14F-4D97-AF65-F5344CB8AC3E}">
        <p14:creationId xmlns:p14="http://schemas.microsoft.com/office/powerpoint/2010/main" val="547195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Отговор</a:t>
            </a:r>
            <a:endParaRPr lang="en-US" sz="3600" dirty="0"/>
          </a:p>
        </p:txBody>
      </p:sp>
      <p:sp>
        <p:nvSpPr>
          <p:cNvPr id="3" name="Content Placeholder 2"/>
          <p:cNvSpPr>
            <a:spLocks noGrp="1"/>
          </p:cNvSpPr>
          <p:nvPr>
            <p:ph idx="1"/>
          </p:nvPr>
        </p:nvSpPr>
        <p:spPr/>
        <p:txBody>
          <a:bodyPr/>
          <a:lstStyle/>
          <a:p>
            <a:r>
              <a:rPr lang="en-US" dirty="0"/>
              <a:t>The key ostensibly consists of 64 bits; however, only 56 of these are actually used by the algorithm. Eight bits are used solely for checking parity, and are thereafter discarded. Hence the effective key length is 56 bits, and it is always quoted as such</a:t>
            </a:r>
            <a:r>
              <a:rPr lang="en-US" dirty="0" smtClean="0"/>
              <a:t>.</a:t>
            </a:r>
          </a:p>
          <a:p>
            <a:pPr marL="0" indent="0">
              <a:buNone/>
            </a:pPr>
            <a:endParaRPr lang="en-US" dirty="0"/>
          </a:p>
          <a:p>
            <a:pPr marL="0" indent="0">
              <a:buNone/>
            </a:pPr>
            <a:endParaRPr lang="en-US" dirty="0"/>
          </a:p>
          <a:p>
            <a:r>
              <a:rPr lang="en-US" dirty="0"/>
              <a:t>Information:</a:t>
            </a:r>
          </a:p>
          <a:p>
            <a:pPr lvl="1"/>
            <a:r>
              <a:rPr lang="en-US" sz="2800" dirty="0" smtClean="0">
                <a:hlinkClick r:id="rId2"/>
              </a:rPr>
              <a:t>http://bg.wikibooks.org/wiki/</a:t>
            </a:r>
            <a:r>
              <a:rPr lang="bg-BG" sz="2800" dirty="0" smtClean="0">
                <a:hlinkClick r:id="rId2"/>
              </a:rPr>
              <a:t>Криптография</a:t>
            </a:r>
            <a:r>
              <a:rPr lang="en-US" sz="2800" dirty="0" smtClean="0"/>
              <a:t> </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37</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7850" y="3810000"/>
            <a:ext cx="2374900" cy="2038350"/>
          </a:xfrm>
          <a:prstGeom prst="rect">
            <a:avLst/>
          </a:prstGeom>
          <a:ln>
            <a:noFill/>
          </a:ln>
          <a:effectLst>
            <a:softEdge rad="112500"/>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0" y="4295876"/>
            <a:ext cx="2946400" cy="1066597"/>
          </a:xfrm>
          <a:prstGeom prst="rect">
            <a:avLst/>
          </a:prstGeom>
          <a:ln>
            <a:noFill/>
          </a:ln>
          <a:effectLst>
            <a:softEdge rad="112500"/>
          </a:effectLst>
        </p:spPr>
      </p:pic>
    </p:spTree>
    <p:extLst>
      <p:ext uri="{BB962C8B-B14F-4D97-AF65-F5344CB8AC3E}">
        <p14:creationId xmlns:p14="http://schemas.microsoft.com/office/powerpoint/2010/main" val="2082283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609600" y="4114800"/>
            <a:ext cx="7924800" cy="685800"/>
          </a:xfrm>
        </p:spPr>
        <p:txBody>
          <a:bodyPr/>
          <a:lstStyle/>
          <a:p>
            <a:r>
              <a:rPr lang="bg-BG" dirty="0" smtClean="0"/>
              <a:t>Презентационни системи</a:t>
            </a:r>
            <a:endParaRPr lang="en-US" dirty="0"/>
          </a:p>
        </p:txBody>
      </p:sp>
      <p:sp>
        <p:nvSpPr>
          <p:cNvPr id="8" name="Subtitle 2"/>
          <p:cNvSpPr>
            <a:spLocks noGrp="1"/>
          </p:cNvSpPr>
          <p:nvPr>
            <p:ph type="subTitle" idx="1"/>
          </p:nvPr>
        </p:nvSpPr>
        <p:spPr>
          <a:xfrm>
            <a:off x="609600" y="4988720"/>
            <a:ext cx="7924800" cy="1412080"/>
          </a:xfrm>
        </p:spPr>
        <p:txBody>
          <a:bodyPr/>
          <a:lstStyle/>
          <a:p>
            <a:r>
              <a:rPr lang="bg-BG" dirty="0" smtClean="0"/>
              <a:t>Софтуер за презентации, изготвяне на презентации, слайдове, ефекти, бележки, цветове, изображения, звук, видео</a:t>
            </a:r>
            <a:endParaRPr lang="en-US" dirty="0"/>
          </a:p>
        </p:txBody>
      </p:sp>
      <p:pic>
        <p:nvPicPr>
          <p:cNvPr id="9" name="Picture 2" descr="http://obamapacman.com/wp-content/uploads/2010/01/58.-Keynote-powerpoint-compatible-presentation-software-on-Apple-iPad-tablet-Apple-Senior-VP-Philip-W.-Schiller.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139245" y="1008344"/>
            <a:ext cx="4871156" cy="2726902"/>
          </a:xfrm>
          <a:prstGeom prst="roundRect">
            <a:avLst>
              <a:gd name="adj" fmla="val 5854"/>
            </a:avLst>
          </a:prstGeom>
          <a:noFill/>
          <a:ln>
            <a:solidFill>
              <a:schemeClr val="bg1">
                <a:lumMod val="65000"/>
                <a:lumOff val="35000"/>
              </a:schemeClr>
            </a:solidFill>
          </a:ln>
          <a:extLst>
            <a:ext uri="{909E8E84-426E-40DD-AFC4-6F175D3DCCD1}">
              <a14:hiddenFill xmlns:a14="http://schemas.microsoft.com/office/drawing/2010/main">
                <a:solidFill>
                  <a:srgbClr val="FFFFFF"/>
                </a:solidFill>
              </a14:hiddenFill>
            </a:ext>
          </a:extLst>
        </p:spPr>
      </p:pic>
      <p:pic>
        <p:nvPicPr>
          <p:cNvPr id="13" name="Picture 5"/>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01133" y="1600200"/>
            <a:ext cx="1958745" cy="1987550"/>
          </a:xfrm>
          <a:prstGeom prst="rect">
            <a:avLst/>
          </a:prstGeom>
          <a:noFill/>
          <a:ln>
            <a:noFill/>
          </a:ln>
          <a:effectLst>
            <a:glow rad="381000">
              <a:schemeClr val="accent2">
                <a:lumMod val="75000"/>
                <a:alpha val="25000"/>
              </a:schemeClr>
            </a:glow>
            <a:outerShdw dist="35921" dir="2700000" algn="ctr" rotWithShape="0">
              <a:schemeClr val="bg2"/>
            </a:outerShdw>
            <a:softEdge rad="381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8"/>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rot="21300921">
            <a:off x="6589560" y="804532"/>
            <a:ext cx="1945756" cy="1817559"/>
          </a:xfrm>
          <a:prstGeom prst="rect">
            <a:avLst/>
          </a:prstGeom>
          <a:noFill/>
          <a:ln>
            <a:noFill/>
          </a:ln>
          <a:effectLst>
            <a:glow rad="381000">
              <a:schemeClr val="accent2">
                <a:lumMod val="75000"/>
                <a:alpha val="25000"/>
              </a:schemeClr>
            </a:glow>
            <a:outerShdw dist="35921" dir="2700000" algn="ctr" rotWithShape="0">
              <a:schemeClr val="bg2"/>
            </a:outerShdw>
            <a:softEdge rad="38100"/>
          </a:effectLst>
          <a:scene3d>
            <a:camera prst="perspectiveHeroicExtremeLeftFacing"/>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1"/>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rot="21173643">
            <a:off x="6452802" y="2789444"/>
            <a:ext cx="1340685" cy="122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44603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Въпрос</a:t>
            </a:r>
            <a:endParaRPr lang="en-US" sz="3600" dirty="0"/>
          </a:p>
        </p:txBody>
      </p:sp>
      <p:sp>
        <p:nvSpPr>
          <p:cNvPr id="3" name="Content Placeholder 2"/>
          <p:cNvSpPr>
            <a:spLocks noGrp="1"/>
          </p:cNvSpPr>
          <p:nvPr>
            <p:ph idx="1"/>
          </p:nvPr>
        </p:nvSpPr>
        <p:spPr/>
        <p:txBody>
          <a:bodyPr/>
          <a:lstStyle/>
          <a:p>
            <a:r>
              <a:rPr lang="en-US" dirty="0" smtClean="0"/>
              <a:t>Which of the following is not a presenting software</a:t>
            </a:r>
            <a:r>
              <a:rPr lang="ru-RU" dirty="0" smtClean="0"/>
              <a:t>?</a:t>
            </a:r>
            <a:endParaRPr lang="en-US" dirty="0" smtClean="0"/>
          </a:p>
          <a:p>
            <a:pPr marL="0" indent="0">
              <a:buNone/>
            </a:pPr>
            <a:endParaRPr lang="ru-RU" dirty="0"/>
          </a:p>
          <a:p>
            <a:pPr marL="871538" lvl="1" indent="-514350">
              <a:buFont typeface="+mj-lt"/>
              <a:buAutoNum type="alphaLcParenR"/>
            </a:pPr>
            <a:r>
              <a:rPr lang="en-US" sz="2600" dirty="0" smtClean="0"/>
              <a:t>Prezi</a:t>
            </a:r>
          </a:p>
          <a:p>
            <a:pPr marL="871538" lvl="1" indent="-514350">
              <a:lnSpc>
                <a:spcPct val="100000"/>
              </a:lnSpc>
              <a:buFont typeface="+mj-lt"/>
              <a:buAutoNum type="alphaLcParenR"/>
            </a:pPr>
            <a:r>
              <a:rPr lang="en-US" sz="2800" dirty="0" smtClean="0"/>
              <a:t>Google Docs</a:t>
            </a:r>
            <a:endParaRPr lang="en-US" sz="2800" dirty="0"/>
          </a:p>
          <a:p>
            <a:pPr marL="871538" lvl="1" indent="-514350">
              <a:lnSpc>
                <a:spcPct val="100000"/>
              </a:lnSpc>
              <a:buFont typeface="+mj-lt"/>
              <a:buAutoNum type="alphaLcParenR"/>
            </a:pPr>
            <a:r>
              <a:rPr lang="en-US" sz="2800" dirty="0"/>
              <a:t>GoAnimate</a:t>
            </a:r>
          </a:p>
          <a:p>
            <a:pPr marL="871538" lvl="1" indent="-514350">
              <a:lnSpc>
                <a:spcPct val="100000"/>
              </a:lnSpc>
              <a:buFont typeface="+mj-lt"/>
              <a:buAutoNum type="alphaLcParenR"/>
            </a:pPr>
            <a:r>
              <a:rPr lang="en-US" sz="2800" dirty="0" smtClean="0"/>
              <a:t>DeadBeef</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39</a:t>
            </a:fld>
            <a:endParaRPr lang="en-US" dirty="0"/>
          </a:p>
        </p:txBody>
      </p:sp>
      <p:sp>
        <p:nvSpPr>
          <p:cNvPr id="5" name="Oval 4"/>
          <p:cNvSpPr/>
          <p:nvPr/>
        </p:nvSpPr>
        <p:spPr>
          <a:xfrm>
            <a:off x="533400" y="44196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2475" y="2798786"/>
            <a:ext cx="2200275" cy="207645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3600" y="5257800"/>
            <a:ext cx="4629150" cy="9906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9101" y="1981200"/>
            <a:ext cx="2485798" cy="1431878"/>
          </a:xfrm>
          <a:prstGeom prst="rect">
            <a:avLst/>
          </a:prstGeom>
        </p:spPr>
      </p:pic>
    </p:spTree>
    <p:extLst>
      <p:ext uri="{BB962C8B-B14F-4D97-AF65-F5344CB8AC3E}">
        <p14:creationId xmlns:p14="http://schemas.microsoft.com/office/powerpoint/2010/main" val="622196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Отговор</a:t>
            </a:r>
            <a:endParaRPr lang="en-US" sz="3600" dirty="0"/>
          </a:p>
        </p:txBody>
      </p:sp>
      <p:sp>
        <p:nvSpPr>
          <p:cNvPr id="3" name="Content Placeholder 2"/>
          <p:cNvSpPr>
            <a:spLocks noGrp="1"/>
          </p:cNvSpPr>
          <p:nvPr>
            <p:ph idx="1"/>
          </p:nvPr>
        </p:nvSpPr>
        <p:spPr/>
        <p:txBody>
          <a:bodyPr/>
          <a:lstStyle/>
          <a:p>
            <a:r>
              <a:rPr lang="en-US" dirty="0">
                <a:effectLst/>
              </a:rPr>
              <a:t>USB3 and IEEE1394 are full duplex interface.</a:t>
            </a:r>
          </a:p>
          <a:p>
            <a:r>
              <a:rPr lang="en-US" dirty="0">
                <a:effectLst/>
              </a:rPr>
              <a:t>USB2 is interface with half duplex interface. The IEEE 1394 interface is a serial bus interface standard for high-speed communications and isochronous real-time data transfer. It was developed in the late 1980s and early 1990s by Apple, who called it FireWire. FireWire is full duplex interface</a:t>
            </a:r>
          </a:p>
          <a:p>
            <a:r>
              <a:rPr lang="en-US" dirty="0" smtClean="0">
                <a:effectLst/>
              </a:rPr>
              <a:t>Information</a:t>
            </a:r>
            <a:r>
              <a:rPr lang="bg-BG" dirty="0" smtClean="0">
                <a:effectLst/>
              </a:rPr>
              <a:t>:</a:t>
            </a:r>
            <a:endParaRPr lang="en-US" dirty="0" smtClean="0">
              <a:effectLst/>
            </a:endParaRPr>
          </a:p>
          <a:p>
            <a:pPr lvl="2"/>
            <a:r>
              <a:rPr lang="en-US" dirty="0" smtClean="0">
                <a:effectLst/>
                <a:hlinkClick r:id="rId2"/>
              </a:rPr>
              <a:t>http</a:t>
            </a:r>
            <a:r>
              <a:rPr lang="en-US" dirty="0">
                <a:effectLst/>
                <a:hlinkClick r:id="rId2"/>
              </a:rPr>
              <a:t>://</a:t>
            </a:r>
            <a:r>
              <a:rPr lang="en-US" dirty="0" smtClean="0">
                <a:effectLst/>
                <a:hlinkClick r:id="rId2"/>
              </a:rPr>
              <a:t>en.wikipedia.org/wiki/Usb</a:t>
            </a:r>
            <a:endParaRPr lang="bg-BG" dirty="0" smtClean="0">
              <a:effectLst/>
            </a:endParaRPr>
          </a:p>
          <a:p>
            <a:pPr lvl="2"/>
            <a:endParaRPr lang="en-US" b="0" dirty="0">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679876" y="5022809"/>
            <a:ext cx="1485900" cy="1485900"/>
          </a:xfrm>
          <a:prstGeom prst="rect">
            <a:avLst/>
          </a:prstGeom>
        </p:spPr>
      </p:pic>
    </p:spTree>
    <p:extLst>
      <p:ext uri="{BB962C8B-B14F-4D97-AF65-F5344CB8AC3E}">
        <p14:creationId xmlns:p14="http://schemas.microsoft.com/office/powerpoint/2010/main" val="8547795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Отговор</a:t>
            </a:r>
            <a:endParaRPr lang="en-US" sz="3600" dirty="0"/>
          </a:p>
        </p:txBody>
      </p:sp>
      <p:sp>
        <p:nvSpPr>
          <p:cNvPr id="3" name="Content Placeholder 2"/>
          <p:cNvSpPr>
            <a:spLocks noGrp="1"/>
          </p:cNvSpPr>
          <p:nvPr>
            <p:ph idx="1"/>
          </p:nvPr>
        </p:nvSpPr>
        <p:spPr/>
        <p:txBody>
          <a:bodyPr/>
          <a:lstStyle/>
          <a:p>
            <a:r>
              <a:rPr lang="en-US" dirty="0"/>
              <a:t>DeadBeef </a:t>
            </a:r>
            <a:r>
              <a:rPr lang="en-US" dirty="0" smtClean="0"/>
              <a:t>is an audio player</a:t>
            </a:r>
            <a:r>
              <a:rPr lang="bg-BG" dirty="0" smtClean="0"/>
              <a:t>.</a:t>
            </a: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a:p>
          <a:p>
            <a:r>
              <a:rPr lang="en-US" dirty="0"/>
              <a:t>Information:</a:t>
            </a:r>
          </a:p>
          <a:p>
            <a:pPr lvl="1"/>
            <a:r>
              <a:rPr lang="en-US" sz="2800" dirty="0" smtClean="0">
                <a:hlinkClick r:id="rId2"/>
              </a:rPr>
              <a:t>http://deadbeef.sourceforge.net/</a:t>
            </a:r>
            <a:r>
              <a:rPr lang="en-US" sz="2800" dirty="0" smtClean="0"/>
              <a:t> </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40</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2209800"/>
            <a:ext cx="5002946" cy="1981200"/>
          </a:xfrm>
          <a:prstGeom prst="rect">
            <a:avLst/>
          </a:prstGeom>
          <a:effectLst>
            <a:glow rad="101600">
              <a:schemeClr val="tx2">
                <a:lumMod val="75000"/>
                <a:alpha val="60000"/>
              </a:schemeClr>
            </a:glo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1576" y="1860360"/>
            <a:ext cx="2857500" cy="2857500"/>
          </a:xfrm>
          <a:prstGeom prst="rect">
            <a:avLst/>
          </a:prstGeom>
        </p:spPr>
      </p:pic>
    </p:spTree>
    <p:extLst>
      <p:ext uri="{BB962C8B-B14F-4D97-AF65-F5344CB8AC3E}">
        <p14:creationId xmlns:p14="http://schemas.microsoft.com/office/powerpoint/2010/main" val="425642380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a:xfrm>
            <a:off x="609600" y="1066800"/>
            <a:ext cx="7924800" cy="685800"/>
          </a:xfrm>
        </p:spPr>
        <p:txBody>
          <a:bodyPr/>
          <a:lstStyle/>
          <a:p>
            <a:r>
              <a:rPr lang="bg-BG" dirty="0" smtClean="0"/>
              <a:t>Мултимедия</a:t>
            </a:r>
            <a:endParaRPr lang="en-US" dirty="0"/>
          </a:p>
        </p:txBody>
      </p:sp>
      <p:sp>
        <p:nvSpPr>
          <p:cNvPr id="11" name="Subtitle 2"/>
          <p:cNvSpPr>
            <a:spLocks noGrp="1"/>
          </p:cNvSpPr>
          <p:nvPr>
            <p:ph type="subTitle" idx="1"/>
          </p:nvPr>
        </p:nvSpPr>
        <p:spPr>
          <a:xfrm>
            <a:off x="609600" y="1981199"/>
            <a:ext cx="7924800" cy="954880"/>
          </a:xfrm>
        </p:spPr>
        <p:txBody>
          <a:bodyPr/>
          <a:lstStyle/>
          <a:p>
            <a:r>
              <a:rPr lang="bg-BG" dirty="0" smtClean="0"/>
              <a:t>Софтуер за създаване / обработка на мултимедия: звук, видео, файлови формати</a:t>
            </a:r>
            <a:endParaRPr lang="en-US" dirty="0"/>
          </a:p>
        </p:txBody>
      </p:sp>
      <p:pic>
        <p:nvPicPr>
          <p:cNvPr id="12" name="Picture 2" descr="http://press.liacs.nl/medialab/bin/query.cgi?doc=146:frontpage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4416" y="3343275"/>
            <a:ext cx="5344584" cy="2748384"/>
          </a:xfrm>
          <a:prstGeom prst="roundRect">
            <a:avLst>
              <a:gd name="adj" fmla="val 3455"/>
            </a:avLst>
          </a:prstGeom>
          <a:noFill/>
          <a:ln>
            <a:solidFill>
              <a:schemeClr val="accent3">
                <a:lumMod val="40000"/>
                <a:lumOff val="60000"/>
                <a:alpha val="50000"/>
              </a:schemeClr>
            </a:solidFill>
          </a:ln>
          <a:extLst>
            <a:ext uri="{909E8E84-426E-40DD-AFC4-6F175D3DCCD1}">
              <a14:hiddenFill xmlns:a14="http://schemas.microsoft.com/office/drawing/2010/main">
                <a:solidFill>
                  <a:srgbClr val="FFFFFF"/>
                </a:solidFill>
              </a14:hiddenFill>
            </a:ext>
          </a:extLst>
        </p:spPr>
      </p:pic>
      <p:pic>
        <p:nvPicPr>
          <p:cNvPr id="16" name="Picture 6" descr="http://www.webmediastudio.com.ar/imagenes/multimedia-web.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rot="21296518">
            <a:off x="6698425" y="3663294"/>
            <a:ext cx="1752600" cy="1968755"/>
          </a:xfrm>
          <a:prstGeom prst="roundRect">
            <a:avLst>
              <a:gd name="adj" fmla="val 4306"/>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7" name="Picture 4" descr="http://www.webdesignerdepot.org/wp-content/uploads/2010/07/multimedia1.jp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rot="542213">
            <a:off x="554396" y="4416877"/>
            <a:ext cx="1343802" cy="1343802"/>
          </a:xfrm>
          <a:prstGeom prst="roundRect">
            <a:avLst>
              <a:gd name="adj" fmla="val 8669"/>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8" name="Picture 8" descr="http://www.docente.mendoza.edu.ar/efisica/images/multimedia.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rot="21193159">
            <a:off x="1237405" y="3238932"/>
            <a:ext cx="1816578" cy="1297038"/>
          </a:xfrm>
          <a:prstGeom prst="roundRect">
            <a:avLst>
              <a:gd name="adj" fmla="val 8669"/>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6011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Въпрос</a:t>
            </a:r>
            <a:endParaRPr lang="en-US" sz="3600" dirty="0"/>
          </a:p>
        </p:txBody>
      </p:sp>
      <p:sp>
        <p:nvSpPr>
          <p:cNvPr id="3" name="Content Placeholder 2"/>
          <p:cNvSpPr>
            <a:spLocks noGrp="1"/>
          </p:cNvSpPr>
          <p:nvPr>
            <p:ph idx="1"/>
          </p:nvPr>
        </p:nvSpPr>
        <p:spPr/>
        <p:txBody>
          <a:bodyPr/>
          <a:lstStyle/>
          <a:p>
            <a:r>
              <a:rPr lang="en-US" dirty="0" smtClean="0"/>
              <a:t>Which of the following cannot open the format </a:t>
            </a:r>
            <a:r>
              <a:rPr lang="ru-RU" dirty="0" smtClean="0"/>
              <a:t>Indeo </a:t>
            </a:r>
            <a:r>
              <a:rPr lang="ru-RU" dirty="0"/>
              <a:t>Video Technology (.ivf</a:t>
            </a:r>
            <a:r>
              <a:rPr lang="ru-RU" dirty="0" smtClean="0"/>
              <a:t>):</a:t>
            </a:r>
            <a:endParaRPr lang="en-US" dirty="0" smtClean="0"/>
          </a:p>
          <a:p>
            <a:pPr marL="0" indent="0">
              <a:buNone/>
            </a:pPr>
            <a:endParaRPr lang="en-US" dirty="0" smtClean="0"/>
          </a:p>
          <a:p>
            <a:pPr marL="871538" lvl="1" indent="-514350">
              <a:buFont typeface="+mj-lt"/>
              <a:buAutoNum type="alphaLcParenR"/>
            </a:pPr>
            <a:r>
              <a:rPr lang="en-US" dirty="0" smtClean="0"/>
              <a:t>Windows </a:t>
            </a:r>
            <a:r>
              <a:rPr lang="en-US" dirty="0"/>
              <a:t>Media Player </a:t>
            </a:r>
            <a:r>
              <a:rPr lang="en-US" dirty="0" smtClean="0"/>
              <a:t>7</a:t>
            </a:r>
          </a:p>
          <a:p>
            <a:pPr marL="871538" lvl="1" indent="-514350">
              <a:buFont typeface="+mj-lt"/>
              <a:buAutoNum type="alphaLcParenR"/>
            </a:pPr>
            <a:r>
              <a:rPr lang="en-US" dirty="0" smtClean="0"/>
              <a:t>Windows </a:t>
            </a:r>
            <a:r>
              <a:rPr lang="en-US" dirty="0"/>
              <a:t>Media Player 9 </a:t>
            </a:r>
            <a:endParaRPr lang="en-US" dirty="0" smtClean="0"/>
          </a:p>
          <a:p>
            <a:pPr marL="871538" lvl="1" indent="-514350">
              <a:buFont typeface="+mj-lt"/>
              <a:buAutoNum type="alphaLcParenR"/>
            </a:pPr>
            <a:r>
              <a:rPr lang="en-US" dirty="0" smtClean="0"/>
              <a:t>Windows </a:t>
            </a:r>
            <a:r>
              <a:rPr lang="en-US" dirty="0"/>
              <a:t>Media Player </a:t>
            </a:r>
            <a:r>
              <a:rPr lang="en-US" dirty="0" smtClean="0"/>
              <a:t>10</a:t>
            </a:r>
          </a:p>
          <a:p>
            <a:pPr marL="871538" lvl="1" indent="-514350">
              <a:buFont typeface="+mj-lt"/>
              <a:buAutoNum type="alphaLcParenR"/>
            </a:pPr>
            <a:r>
              <a:rPr lang="en-US" dirty="0" smtClean="0"/>
              <a:t>Windows </a:t>
            </a:r>
            <a:r>
              <a:rPr lang="en-US" dirty="0"/>
              <a:t>Media Player </a:t>
            </a:r>
            <a:r>
              <a:rPr lang="en-US" dirty="0" smtClean="0"/>
              <a:t>11</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42</a:t>
            </a:fld>
            <a:endParaRPr lang="en-US" dirty="0"/>
          </a:p>
        </p:txBody>
      </p:sp>
      <p:sp>
        <p:nvSpPr>
          <p:cNvPr id="5" name="Oval 4"/>
          <p:cNvSpPr/>
          <p:nvPr/>
        </p:nvSpPr>
        <p:spPr>
          <a:xfrm>
            <a:off x="5334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0" y="1524000"/>
            <a:ext cx="2438400" cy="24384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4045" y="4114800"/>
            <a:ext cx="2438400" cy="2438400"/>
          </a:xfrm>
          <a:prstGeom prst="rect">
            <a:avLst/>
          </a:prstGeom>
        </p:spPr>
      </p:pic>
    </p:spTree>
    <p:extLst>
      <p:ext uri="{BB962C8B-B14F-4D97-AF65-F5344CB8AC3E}">
        <p14:creationId xmlns:p14="http://schemas.microsoft.com/office/powerpoint/2010/main" val="3764849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Отговор</a:t>
            </a:r>
            <a:endParaRPr lang="en-US" sz="3600" dirty="0"/>
          </a:p>
        </p:txBody>
      </p:sp>
      <p:sp>
        <p:nvSpPr>
          <p:cNvPr id="3" name="Content Placeholder 2"/>
          <p:cNvSpPr>
            <a:spLocks noGrp="1"/>
          </p:cNvSpPr>
          <p:nvPr>
            <p:ph idx="1"/>
          </p:nvPr>
        </p:nvSpPr>
        <p:spPr/>
        <p:txBody>
          <a:bodyPr/>
          <a:lstStyle/>
          <a:p>
            <a:r>
              <a:rPr lang="en-US" sz="2800" dirty="0">
                <a:effectLst/>
              </a:rPr>
              <a:t>The following table provides detailed information </a:t>
            </a:r>
            <a:r>
              <a:rPr lang="bg-BG" sz="2800" dirty="0" smtClean="0">
                <a:effectLst/>
              </a:rPr>
              <a:t>:</a:t>
            </a:r>
            <a:endParaRPr lang="en-US" dirty="0" smtClean="0">
              <a:effectLst/>
            </a:endParaRPr>
          </a:p>
          <a:p>
            <a:endParaRPr lang="en-US" dirty="0">
              <a:effectLst/>
            </a:endParaRPr>
          </a:p>
          <a:p>
            <a:endParaRPr lang="en-US" dirty="0" smtClean="0">
              <a:effectLst/>
            </a:endParaRPr>
          </a:p>
          <a:p>
            <a:endParaRPr lang="en-US" dirty="0">
              <a:effectLst/>
            </a:endParaRPr>
          </a:p>
          <a:p>
            <a:endParaRPr lang="en-US" dirty="0" smtClean="0">
              <a:effectLst/>
            </a:endParaRPr>
          </a:p>
          <a:p>
            <a:endParaRPr lang="en-US" dirty="0">
              <a:effectLst/>
            </a:endParaRPr>
          </a:p>
          <a:p>
            <a:r>
              <a:rPr lang="en-US" dirty="0"/>
              <a:t>Information:</a:t>
            </a:r>
          </a:p>
          <a:p>
            <a:pPr lvl="1">
              <a:spcBef>
                <a:spcPts val="0"/>
              </a:spcBef>
            </a:pPr>
            <a:r>
              <a:rPr lang="en-US" sz="2400" dirty="0" smtClean="0">
                <a:hlinkClick r:id="rId2"/>
              </a:rPr>
              <a:t>http://support.microsoft.com/kb/316992/en</a:t>
            </a:r>
            <a:endParaRPr lang="bg-BG" sz="24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43</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447800"/>
            <a:ext cx="7706074" cy="3200400"/>
          </a:xfrm>
          <a:prstGeom prst="rect">
            <a:avLst/>
          </a:prstGeom>
        </p:spPr>
      </p:pic>
    </p:spTree>
    <p:extLst>
      <p:ext uri="{BB962C8B-B14F-4D97-AF65-F5344CB8AC3E}">
        <p14:creationId xmlns:p14="http://schemas.microsoft.com/office/powerpoint/2010/main" val="427306719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ctrTitle"/>
          </p:nvPr>
        </p:nvSpPr>
        <p:spPr>
          <a:xfrm>
            <a:off x="609600" y="4431510"/>
            <a:ext cx="7924800" cy="685800"/>
          </a:xfrm>
        </p:spPr>
        <p:txBody>
          <a:bodyPr/>
          <a:lstStyle/>
          <a:p>
            <a:r>
              <a:rPr lang="bg-BG" dirty="0" smtClean="0"/>
              <a:t>Компютърни мрежи</a:t>
            </a:r>
            <a:endParaRPr lang="en-US" dirty="0"/>
          </a:p>
        </p:txBody>
      </p:sp>
      <p:sp>
        <p:nvSpPr>
          <p:cNvPr id="14" name="Subtitle 2"/>
          <p:cNvSpPr>
            <a:spLocks noGrp="1"/>
          </p:cNvSpPr>
          <p:nvPr>
            <p:ph type="subTitle" idx="1"/>
          </p:nvPr>
        </p:nvSpPr>
        <p:spPr>
          <a:xfrm>
            <a:off x="762000" y="5300754"/>
            <a:ext cx="7620000" cy="1031078"/>
          </a:xfrm>
        </p:spPr>
        <p:txBody>
          <a:bodyPr/>
          <a:lstStyle/>
          <a:p>
            <a:r>
              <a:rPr lang="en-US" dirty="0" smtClean="0"/>
              <a:t>OSI </a:t>
            </a:r>
            <a:r>
              <a:rPr lang="bg-BG" dirty="0" smtClean="0"/>
              <a:t>модел, мрежови модели, протоколи, стандарти, хардуерно оборудване</a:t>
            </a:r>
            <a:endParaRPr lang="en-US" dirty="0"/>
          </a:p>
        </p:txBody>
      </p:sp>
      <p:pic>
        <p:nvPicPr>
          <p:cNvPr id="15" name="Picture 2" descr="http://supportpc.eu/wp-content/uploads/2010/08/network-security-new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057276"/>
            <a:ext cx="4712142" cy="2905124"/>
          </a:xfrm>
          <a:prstGeom prst="roundRect">
            <a:avLst>
              <a:gd name="adj" fmla="val 4358"/>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pic>
        <p:nvPicPr>
          <p:cNvPr id="19" name="Picture 4" descr="http://theochem.org/~andreas/images/network.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707978" y="1057276"/>
            <a:ext cx="2521622" cy="2905124"/>
          </a:xfrm>
          <a:prstGeom prst="roundRect">
            <a:avLst>
              <a:gd name="adj" fmla="val 4358"/>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770294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Въпрос</a:t>
            </a:r>
            <a:endParaRPr lang="en-US" sz="3600" dirty="0"/>
          </a:p>
        </p:txBody>
      </p:sp>
      <p:sp>
        <p:nvSpPr>
          <p:cNvPr id="3" name="Content Placeholder 2"/>
          <p:cNvSpPr>
            <a:spLocks noGrp="1"/>
          </p:cNvSpPr>
          <p:nvPr>
            <p:ph idx="1"/>
          </p:nvPr>
        </p:nvSpPr>
        <p:spPr/>
        <p:txBody>
          <a:bodyPr/>
          <a:lstStyle/>
          <a:p>
            <a:r>
              <a:rPr lang="en-US" dirty="0"/>
              <a:t>A LAN connects computer hardware with a wire type UTP(unshielded twisted pair), category 5 </a:t>
            </a:r>
            <a:r>
              <a:rPr lang="en-US" dirty="0" smtClean="0"/>
              <a:t>cables.</a:t>
            </a:r>
            <a:r>
              <a:rPr lang="bg-BG" dirty="0" smtClean="0"/>
              <a:t> </a:t>
            </a:r>
            <a:r>
              <a:rPr lang="en-US" dirty="0" smtClean="0"/>
              <a:t>How </a:t>
            </a:r>
            <a:r>
              <a:rPr lang="en-US" dirty="0"/>
              <a:t>many conductors are needed for reaching 1Gbits/s transfer speed </a:t>
            </a:r>
            <a:r>
              <a:rPr lang="en-US" dirty="0" smtClean="0"/>
              <a:t>?</a:t>
            </a:r>
            <a:endParaRPr lang="bg-BG" dirty="0" smtClean="0"/>
          </a:p>
          <a:p>
            <a:pPr marL="871538" lvl="1" indent="-514350">
              <a:buFont typeface="+mj-lt"/>
              <a:buAutoNum type="alphaLcParenR"/>
            </a:pPr>
            <a:r>
              <a:rPr lang="en-US" dirty="0" smtClean="0">
                <a:effectLst/>
              </a:rPr>
              <a:t>2</a:t>
            </a:r>
            <a:endParaRPr lang="bg-BG" b="0" dirty="0" smtClean="0">
              <a:effectLst/>
            </a:endParaRPr>
          </a:p>
          <a:p>
            <a:pPr marL="871538" lvl="1" indent="-514350">
              <a:buFont typeface="+mj-lt"/>
              <a:buAutoNum type="alphaLcParenR"/>
            </a:pPr>
            <a:r>
              <a:rPr lang="en-US" dirty="0" smtClean="0"/>
              <a:t>4</a:t>
            </a:r>
            <a:endParaRPr lang="bg-BG" dirty="0"/>
          </a:p>
          <a:p>
            <a:pPr marL="871538" lvl="1" indent="-514350">
              <a:buFont typeface="+mj-lt"/>
              <a:buAutoNum type="alphaLcParenR"/>
            </a:pPr>
            <a:r>
              <a:rPr lang="en-US" dirty="0" smtClean="0"/>
              <a:t>6</a:t>
            </a:r>
            <a:endParaRPr lang="bg-BG" dirty="0"/>
          </a:p>
          <a:p>
            <a:pPr marL="871538" lvl="1" indent="-514350">
              <a:buFont typeface="+mj-lt"/>
              <a:buAutoNum type="alphaLcParenR"/>
            </a:pPr>
            <a:r>
              <a:rPr lang="en-US" dirty="0" smtClean="0"/>
              <a:t>8</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45</a:t>
            </a:fld>
            <a:endParaRPr lang="en-US" dirty="0"/>
          </a:p>
        </p:txBody>
      </p:sp>
      <p:sp>
        <p:nvSpPr>
          <p:cNvPr id="5" name="Oval 4"/>
          <p:cNvSpPr/>
          <p:nvPr/>
        </p:nvSpPr>
        <p:spPr>
          <a:xfrm>
            <a:off x="533400" y="5029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51797" y="4143802"/>
            <a:ext cx="2438400" cy="1828800"/>
          </a:xfrm>
          <a:prstGeom prst="rect">
            <a:avLst/>
          </a:prstGeom>
          <a:ln>
            <a:noFill/>
          </a:ln>
          <a:effectLst>
            <a:softEdge rad="112500"/>
          </a:effec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8679" y="3657600"/>
            <a:ext cx="3685333" cy="2299648"/>
          </a:xfrm>
          <a:prstGeom prst="rect">
            <a:avLst/>
          </a:prstGeom>
          <a:ln>
            <a:noFill/>
          </a:ln>
          <a:effectLst>
            <a:softEdge rad="112500"/>
          </a:effectLst>
        </p:spPr>
      </p:pic>
    </p:spTree>
    <p:extLst>
      <p:ext uri="{BB962C8B-B14F-4D97-AF65-F5344CB8AC3E}">
        <p14:creationId xmlns:p14="http://schemas.microsoft.com/office/powerpoint/2010/main" val="389527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dirty="0">
                <a:effectLst/>
              </a:rPr>
              <a:t>UTP is a very popular type of LAN cable networks for several reasons: relatively inexpensive, flexible, popular uses RJ-45 </a:t>
            </a:r>
            <a:r>
              <a:rPr lang="en-US" sz="2400" dirty="0" smtClean="0">
                <a:effectLst/>
              </a:rPr>
              <a:t>connectors</a:t>
            </a:r>
            <a:r>
              <a:rPr lang="bg-BG" sz="2400" dirty="0" smtClean="0">
                <a:effectLst/>
              </a:rPr>
              <a:t>.</a:t>
            </a:r>
          </a:p>
          <a:p>
            <a:endParaRPr lang="ru-RU" sz="2400" dirty="0">
              <a:effectLst/>
            </a:endParaRPr>
          </a:p>
          <a:p>
            <a:endParaRPr lang="ru-RU" sz="2400" dirty="0" smtClean="0">
              <a:effectLst/>
            </a:endParaRPr>
          </a:p>
          <a:p>
            <a:endParaRPr lang="bg-BG" dirty="0" smtClean="0">
              <a:effectLst/>
            </a:endParaRPr>
          </a:p>
          <a:p>
            <a:endParaRPr lang="en-US" dirty="0" smtClean="0">
              <a:effectLst/>
            </a:endParaRPr>
          </a:p>
          <a:p>
            <a:endParaRPr lang="en-US" dirty="0">
              <a:effectLst/>
            </a:endParaRPr>
          </a:p>
          <a:p>
            <a:r>
              <a:rPr lang="en-US" dirty="0"/>
              <a:t>Information:</a:t>
            </a:r>
          </a:p>
          <a:p>
            <a:pPr lvl="1"/>
            <a:r>
              <a:rPr lang="en-US" sz="2800" dirty="0" smtClean="0">
                <a:hlinkClick r:id="rId2"/>
              </a:rPr>
              <a:t>https://en.wikipedia.org/wiki/Category_5_cable</a:t>
            </a:r>
            <a:endParaRPr lang="bg-BG" sz="28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1916006"/>
            <a:ext cx="4717065" cy="37989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p:cNvSpPr>
            <a:spLocks noGrp="1"/>
          </p:cNvSpPr>
          <p:nvPr>
            <p:ph type="title"/>
          </p:nvPr>
        </p:nvSpPr>
        <p:spPr/>
        <p:txBody>
          <a:bodyPr/>
          <a:lstStyle/>
          <a:p>
            <a:r>
              <a:rPr lang="bg-BG" sz="3600" dirty="0"/>
              <a:t>Отговор</a:t>
            </a:r>
            <a:endParaRPr lang="en-US" sz="36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46</a:t>
            </a:fld>
            <a:endParaRPr lang="en-US" dirty="0"/>
          </a:p>
        </p:txBody>
      </p:sp>
      <p:sp>
        <p:nvSpPr>
          <p:cNvPr id="7" name="TextBox 6"/>
          <p:cNvSpPr txBox="1"/>
          <p:nvPr/>
        </p:nvSpPr>
        <p:spPr>
          <a:xfrm>
            <a:off x="533400" y="2133601"/>
            <a:ext cx="3276600" cy="2031325"/>
          </a:xfrm>
          <a:prstGeom prst="rect">
            <a:avLst/>
          </a:prstGeom>
          <a:noFill/>
        </p:spPr>
        <p:txBody>
          <a:bodyPr wrap="square" rtlCol="0">
            <a:spAutoFit/>
          </a:bodyPr>
          <a:lstStyle/>
          <a:p>
            <a:pPr lvl="0" eaLnBrk="0" hangingPunct="0">
              <a:lnSpc>
                <a:spcPct val="105000"/>
              </a:lnSpc>
              <a:spcBef>
                <a:spcPts val="600"/>
              </a:spcBef>
              <a:spcAft>
                <a:spcPts val="600"/>
              </a:spcAft>
              <a:buClr>
                <a:srgbClr val="46A6BD">
                  <a:lumMod val="40000"/>
                  <a:lumOff val="60000"/>
                </a:srgbClr>
              </a:buClr>
              <a:buSzPct val="70000"/>
              <a:tabLst>
                <a:tab pos="282575" algn="l"/>
              </a:tabLst>
            </a:pPr>
            <a:r>
              <a:rPr lang="en-US" sz="2400" b="1" dirty="0">
                <a:solidFill>
                  <a:srgbClr val="EBFFD2"/>
                </a:solidFill>
                <a:latin typeface="Corbel"/>
              </a:rPr>
              <a:t>UTP cables are divided </a:t>
            </a:r>
            <a:r>
              <a:rPr lang="en-US" sz="2400" b="1" dirty="0" smtClean="0">
                <a:solidFill>
                  <a:srgbClr val="EBFFD2"/>
                </a:solidFill>
                <a:latin typeface="Corbel"/>
              </a:rPr>
              <a:t>into </a:t>
            </a:r>
            <a:r>
              <a:rPr lang="en-US" sz="2400" b="1" dirty="0">
                <a:solidFill>
                  <a:srgbClr val="EBFFD2"/>
                </a:solidFill>
                <a:latin typeface="Corbel"/>
              </a:rPr>
              <a:t>categories based on their application and the speed of data transmission</a:t>
            </a:r>
            <a:endParaRPr lang="bg-BG" dirty="0"/>
          </a:p>
        </p:txBody>
      </p:sp>
    </p:spTree>
    <p:extLst>
      <p:ext uri="{BB962C8B-B14F-4D97-AF65-F5344CB8AC3E}">
        <p14:creationId xmlns:p14="http://schemas.microsoft.com/office/powerpoint/2010/main" val="374385625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603045"/>
            <a:ext cx="7924800" cy="685800"/>
          </a:xfrm>
        </p:spPr>
        <p:txBody>
          <a:bodyPr/>
          <a:lstStyle/>
          <a:p>
            <a:r>
              <a:rPr lang="bg-BG" dirty="0" smtClean="0"/>
              <a:t>Устройство на Интернет</a:t>
            </a:r>
            <a:endParaRPr lang="en-US" dirty="0"/>
          </a:p>
        </p:txBody>
      </p:sp>
      <p:sp>
        <p:nvSpPr>
          <p:cNvPr id="3" name="Subtitle 2"/>
          <p:cNvSpPr>
            <a:spLocks noGrp="1"/>
          </p:cNvSpPr>
          <p:nvPr>
            <p:ph type="subTitle" idx="1"/>
          </p:nvPr>
        </p:nvSpPr>
        <p:spPr>
          <a:xfrm>
            <a:off x="609600" y="5410200"/>
            <a:ext cx="7924800" cy="1026320"/>
          </a:xfrm>
        </p:spPr>
        <p:txBody>
          <a:bodyPr/>
          <a:lstStyle/>
          <a:p>
            <a:r>
              <a:rPr lang="ru-RU" dirty="0"/>
              <a:t>Интернет, протоколи, услуги, WWW, HTTP, </a:t>
            </a:r>
            <a:r>
              <a:rPr lang="en-US" dirty="0" smtClean="0"/>
              <a:t>FTP, </a:t>
            </a:r>
            <a:r>
              <a:rPr lang="ru-RU" dirty="0" smtClean="0"/>
              <a:t>SMTP</a:t>
            </a:r>
            <a:r>
              <a:rPr lang="en-US" dirty="0" smtClean="0"/>
              <a:t>, POP3, IMAP, WebDAV</a:t>
            </a:r>
            <a:r>
              <a:rPr lang="ru-RU" dirty="0" smtClean="0"/>
              <a:t>,</a:t>
            </a:r>
            <a:r>
              <a:rPr lang="en-US" dirty="0" smtClean="0"/>
              <a:t> IP, DNS, …</a:t>
            </a:r>
            <a:endParaRPr lang="ru-RU" dirty="0"/>
          </a:p>
        </p:txBody>
      </p:sp>
      <p:pic>
        <p:nvPicPr>
          <p:cNvPr id="41986" name="Picture 2" descr="http://www.moderno.info/wp-content/uploads/2009/04/internet-network.jpg"/>
          <p:cNvPicPr>
            <a:picLocks noChangeAspect="1" noChangeArrowheads="1"/>
          </p:cNvPicPr>
          <p:nvPr/>
        </p:nvPicPr>
        <p:blipFill>
          <a:blip r:embed="rId2">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21428012">
            <a:off x="603602" y="1110739"/>
            <a:ext cx="3200400" cy="2928366"/>
          </a:xfrm>
          <a:prstGeom prst="roundRect">
            <a:avLst>
              <a:gd name="adj" fmla="val 3174"/>
            </a:avLst>
          </a:prstGeom>
          <a:noFill/>
          <a:ln>
            <a:solidFill>
              <a:schemeClr val="tx2">
                <a:lumMod val="40000"/>
                <a:lumOff val="60000"/>
                <a:alpha val="50000"/>
              </a:schemeClr>
            </a:solidFill>
          </a:ln>
          <a:extLst>
            <a:ext uri="{909E8E84-426E-40DD-AFC4-6F175D3DCCD1}">
              <a14:hiddenFill xmlns:a14="http://schemas.microsoft.com/office/drawing/2010/main">
                <a:solidFill>
                  <a:srgbClr val="FFFFFF"/>
                </a:solidFill>
              </a14:hiddenFill>
            </a:ext>
          </a:extLst>
        </p:spPr>
      </p:pic>
      <p:pic>
        <p:nvPicPr>
          <p:cNvPr id="41992" name="Picture 8" descr="http://blogs.ec.europa.eu/neelie-kroes/files/internet-of-things1.jpg"/>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153387">
            <a:off x="4951615" y="1110739"/>
            <a:ext cx="3582098" cy="2928366"/>
          </a:xfrm>
          <a:prstGeom prst="roundRect">
            <a:avLst>
              <a:gd name="adj" fmla="val 3174"/>
            </a:avLst>
          </a:prstGeom>
          <a:noFill/>
          <a:ln>
            <a:solidFill>
              <a:schemeClr val="tx2">
                <a:lumMod val="40000"/>
                <a:lumOff val="60000"/>
                <a:alpha val="50000"/>
              </a:schemeClr>
            </a:solidFill>
          </a:ln>
          <a:extLst>
            <a:ext uri="{909E8E84-426E-40DD-AFC4-6F175D3DCCD1}">
              <a14:hiddenFill xmlns:a14="http://schemas.microsoft.com/office/drawing/2010/main">
                <a:solidFill>
                  <a:srgbClr val="FFFFFF"/>
                </a:solidFill>
              </a14:hiddenFill>
            </a:ext>
          </a:extLst>
        </p:spPr>
      </p:pic>
      <p:pic>
        <p:nvPicPr>
          <p:cNvPr id="41988" name="Picture 4" descr="http://t2.gstatic.com/images?q=tbn:uhIC_U9BjeZ7SM:http://www.theredwoodmotel.com/images/internet.jpg&amp;t=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4113" y="2689124"/>
            <a:ext cx="2009776" cy="1580812"/>
          </a:xfrm>
          <a:prstGeom prst="roundRect">
            <a:avLst>
              <a:gd name="adj" fmla="val 6669"/>
            </a:avLst>
          </a:prstGeom>
          <a:noFill/>
          <a:ln>
            <a:solidFill>
              <a:schemeClr val="accent4">
                <a:lumMod val="75000"/>
                <a:alpha val="50000"/>
              </a:schemeClr>
            </a:solidFill>
          </a:ln>
          <a:extLst>
            <a:ext uri="{909E8E84-426E-40DD-AFC4-6F175D3DCCD1}">
              <a14:hiddenFill xmlns:a14="http://schemas.microsoft.com/office/drawing/2010/main">
                <a:solidFill>
                  <a:srgbClr val="FFFFFF"/>
                </a:solidFill>
              </a14:hiddenFill>
            </a:ext>
          </a:extLst>
        </p:spPr>
      </p:pic>
      <p:pic>
        <p:nvPicPr>
          <p:cNvPr id="41990" name="Picture 6" descr="http://www.clarkeinternetmarketing.com/internet-marketing.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5457" y="533400"/>
            <a:ext cx="2227088" cy="1755336"/>
          </a:xfrm>
          <a:prstGeom prst="roundRect">
            <a:avLst>
              <a:gd name="adj" fmla="val 6669"/>
            </a:avLst>
          </a:prstGeom>
          <a:noFill/>
          <a:ln>
            <a:solidFill>
              <a:schemeClr val="accent4">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387177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a:t>Which one of these protocols is </a:t>
            </a:r>
            <a:r>
              <a:rPr lang="en-US" dirty="0" smtClean="0"/>
              <a:t>not from the </a:t>
            </a:r>
            <a:r>
              <a:rPr lang="en-US" dirty="0"/>
              <a:t>application layer of the OSI </a:t>
            </a:r>
            <a:r>
              <a:rPr lang="en-US" dirty="0" smtClean="0"/>
              <a:t>model:</a:t>
            </a:r>
          </a:p>
          <a:p>
            <a:pPr marL="0" indent="0">
              <a:buNone/>
            </a:pPr>
            <a:endParaRPr lang="en-US" dirty="0" smtClean="0"/>
          </a:p>
          <a:p>
            <a:pPr marL="871538" lvl="1" indent="-514350">
              <a:buFont typeface="+mj-lt"/>
              <a:buAutoNum type="alphaLcParenR"/>
            </a:pPr>
            <a:r>
              <a:rPr lang="pt-BR" dirty="0" smtClean="0"/>
              <a:t>UDP </a:t>
            </a:r>
            <a:r>
              <a:rPr lang="pt-BR" dirty="0"/>
              <a:t>(User Datagram Protocol )</a:t>
            </a:r>
            <a:endParaRPr lang="en-US" dirty="0" smtClean="0"/>
          </a:p>
          <a:p>
            <a:pPr marL="871538" lvl="1" indent="-514350">
              <a:buFont typeface="+mj-lt"/>
              <a:buAutoNum type="alphaLcParenR"/>
            </a:pPr>
            <a:r>
              <a:rPr lang="en-US" dirty="0" smtClean="0"/>
              <a:t>FTP(File </a:t>
            </a:r>
            <a:r>
              <a:rPr lang="en-US" dirty="0"/>
              <a:t>Transfer </a:t>
            </a:r>
            <a:r>
              <a:rPr lang="en-US" dirty="0" smtClean="0"/>
              <a:t>Protocol</a:t>
            </a:r>
            <a:r>
              <a:rPr lang="en-US" dirty="0"/>
              <a:t>)</a:t>
            </a:r>
          </a:p>
          <a:p>
            <a:pPr marL="871538" lvl="1" indent="-514350">
              <a:buFont typeface="+mj-lt"/>
              <a:buAutoNum type="alphaLcParenR"/>
            </a:pPr>
            <a:r>
              <a:rPr lang="en-US" dirty="0" smtClean="0"/>
              <a:t>RIP </a:t>
            </a:r>
            <a:r>
              <a:rPr lang="en-US" dirty="0"/>
              <a:t>(Routing Information Protocol</a:t>
            </a:r>
            <a:r>
              <a:rPr lang="en-US" dirty="0" smtClean="0"/>
              <a:t>)</a:t>
            </a:r>
          </a:p>
          <a:p>
            <a:pPr marL="871538" lvl="1" indent="-514350">
              <a:buFont typeface="+mj-lt"/>
              <a:buAutoNum type="alphaLcParenR"/>
            </a:pPr>
            <a:r>
              <a:rPr lang="en-US" dirty="0" smtClean="0"/>
              <a:t>HTTP(Hypertext </a:t>
            </a:r>
            <a:r>
              <a:rPr lang="en-US" dirty="0"/>
              <a:t>Transfer Protocol)</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48</a:t>
            </a:fld>
            <a:endParaRPr lang="en-US" dirty="0"/>
          </a:p>
        </p:txBody>
      </p:sp>
      <p:sp>
        <p:nvSpPr>
          <p:cNvPr id="5" name="Oval 4"/>
          <p:cNvSpPr/>
          <p:nvPr/>
        </p:nvSpPr>
        <p:spPr>
          <a:xfrm>
            <a:off x="457200" y="2743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7405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Отговор</a:t>
            </a:r>
            <a:endParaRPr lang="en-US" sz="3600" dirty="0"/>
          </a:p>
        </p:txBody>
      </p:sp>
      <p:sp>
        <p:nvSpPr>
          <p:cNvPr id="3" name="Content Placeholder 2"/>
          <p:cNvSpPr>
            <a:spLocks noGrp="1"/>
          </p:cNvSpPr>
          <p:nvPr>
            <p:ph idx="1"/>
          </p:nvPr>
        </p:nvSpPr>
        <p:spPr/>
        <p:txBody>
          <a:bodyPr/>
          <a:lstStyle/>
          <a:p>
            <a:r>
              <a:rPr lang="en-US" sz="2800" dirty="0">
                <a:effectLst/>
              </a:rPr>
              <a:t>User Datagram Protocol (UDP) is minimal transport packet protocol. In the family of TCP / IP protocols, UDP provides a simple interface between the network protocol under it and applied protocols above it.</a:t>
            </a:r>
          </a:p>
          <a:p>
            <a:pPr marL="0" indent="0">
              <a:buNone/>
            </a:pPr>
            <a:endParaRPr lang="en-US" dirty="0" smtClean="0">
              <a:effectLst/>
            </a:endParaRPr>
          </a:p>
          <a:p>
            <a:endParaRPr lang="en-US" dirty="0" smtClean="0">
              <a:effectLst/>
            </a:endParaRPr>
          </a:p>
          <a:p>
            <a:endParaRPr lang="en-US" dirty="0">
              <a:effectLst/>
            </a:endParaRPr>
          </a:p>
          <a:p>
            <a:r>
              <a:rPr lang="en-US" dirty="0"/>
              <a:t>Information:</a:t>
            </a:r>
          </a:p>
          <a:p>
            <a:pPr lvl="1">
              <a:spcBef>
                <a:spcPts val="0"/>
              </a:spcBef>
            </a:pPr>
            <a:r>
              <a:rPr lang="en-US" sz="2400" dirty="0" smtClean="0">
                <a:hlinkClick r:id="rId2"/>
              </a:rPr>
              <a:t>http://bg.wikipedia.org/wiki/User_Datagram_Protocol</a:t>
            </a:r>
            <a:endParaRPr lang="bg-BG" sz="24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49</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3048000"/>
            <a:ext cx="5230832" cy="2590800"/>
          </a:xfrm>
          <a:prstGeom prst="rect">
            <a:avLst/>
          </a:prstGeom>
          <a:ln>
            <a:noFill/>
          </a:ln>
          <a:effectLst>
            <a:softEdge rad="112500"/>
          </a:effectLst>
        </p:spPr>
      </p:pic>
    </p:spTree>
    <p:extLst>
      <p:ext uri="{BB962C8B-B14F-4D97-AF65-F5344CB8AC3E}">
        <p14:creationId xmlns:p14="http://schemas.microsoft.com/office/powerpoint/2010/main" val="2335121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ctrTitle"/>
          </p:nvPr>
        </p:nvSpPr>
        <p:spPr>
          <a:xfrm>
            <a:off x="609600" y="4876801"/>
            <a:ext cx="7924800" cy="685800"/>
          </a:xfrm>
        </p:spPr>
        <p:txBody>
          <a:bodyPr/>
          <a:lstStyle/>
          <a:p>
            <a:r>
              <a:rPr lang="bg-BG" dirty="0" smtClean="0"/>
              <a:t>Софтуерни системи</a:t>
            </a:r>
            <a:endParaRPr lang="en-US" dirty="0"/>
          </a:p>
        </p:txBody>
      </p:sp>
      <p:sp>
        <p:nvSpPr>
          <p:cNvPr id="10" name="Subtitle 2"/>
          <p:cNvSpPr>
            <a:spLocks noGrp="1"/>
          </p:cNvSpPr>
          <p:nvPr>
            <p:ph type="subTitle" idx="1"/>
          </p:nvPr>
        </p:nvSpPr>
        <p:spPr>
          <a:xfrm>
            <a:off x="609600" y="5603080"/>
            <a:ext cx="7924800" cy="569120"/>
          </a:xfrm>
        </p:spPr>
        <p:txBody>
          <a:bodyPr/>
          <a:lstStyle/>
          <a:p>
            <a:r>
              <a:rPr lang="bg-BG" dirty="0" smtClean="0"/>
              <a:t>Компютърен софтуер</a:t>
            </a:r>
            <a:endParaRPr lang="en-US" dirty="0"/>
          </a:p>
        </p:txBody>
      </p:sp>
      <p:pic>
        <p:nvPicPr>
          <p:cNvPr id="11" name="Picture 2" descr="http://cache.boston.com/bonzai-fba/Third_Party_Photo/2008/02/20/1204132999_091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9216" y="1143000"/>
            <a:ext cx="4734984" cy="3309054"/>
          </a:xfrm>
          <a:prstGeom prst="roundRect">
            <a:avLst>
              <a:gd name="adj" fmla="val 2790"/>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pic>
        <p:nvPicPr>
          <p:cNvPr id="12" name="Picture 4" descr="http://ipwatchdog.com/images/computer-cdro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00506">
            <a:off x="788594" y="2860587"/>
            <a:ext cx="2080471" cy="1568796"/>
          </a:xfrm>
          <a:prstGeom prst="roundRect">
            <a:avLst>
              <a:gd name="adj" fmla="val 8437"/>
            </a:avLst>
          </a:prstGeom>
          <a:ln>
            <a:solidFill>
              <a:schemeClr val="accent5">
                <a:lumMod val="60000"/>
                <a:lumOff val="4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6" descr="http://www.corpusconnection.com/images/software_dev.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263900">
            <a:off x="6139486" y="2922651"/>
            <a:ext cx="2090316" cy="1551032"/>
          </a:xfrm>
          <a:prstGeom prst="roundRect">
            <a:avLst>
              <a:gd name="adj" fmla="val 8437"/>
            </a:avLst>
          </a:prstGeom>
          <a:ln>
            <a:solidFill>
              <a:schemeClr val="accent5">
                <a:lumMod val="60000"/>
                <a:lumOff val="4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431770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http://lovechtoday.com/wp-content/uploads/2010/06/chat.jpg"/>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a:stretch/>
        </p:blipFill>
        <p:spPr bwMode="auto">
          <a:xfrm rot="152396">
            <a:off x="3976856" y="3354764"/>
            <a:ext cx="1404454" cy="872582"/>
          </a:xfrm>
          <a:prstGeom prst="roundRect">
            <a:avLst>
              <a:gd name="adj" fmla="val 5937"/>
            </a:avLst>
          </a:prstGeom>
          <a:noFill/>
          <a:effectLst>
            <a:glow rad="1016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4" name="Picture 10" descr="http://1.bp.blogspot.com/_ATrMk7tZ_Xk/SYGzx86iLhI/AAAAAAAAAaA/cexXgCffaLQ/s400/fring_0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283" y="4159260"/>
            <a:ext cx="1624004" cy="2165340"/>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p:cNvSpPr>
            <a:spLocks noGrp="1"/>
          </p:cNvSpPr>
          <p:nvPr>
            <p:ph type="ctrTitle"/>
          </p:nvPr>
        </p:nvSpPr>
        <p:spPr>
          <a:xfrm>
            <a:off x="609600" y="1057638"/>
            <a:ext cx="7924800" cy="685800"/>
          </a:xfrm>
        </p:spPr>
        <p:txBody>
          <a:bodyPr/>
          <a:lstStyle/>
          <a:p>
            <a:r>
              <a:rPr lang="bg-BG" dirty="0" smtClean="0"/>
              <a:t>Електронна комуникация</a:t>
            </a:r>
            <a:endParaRPr lang="en-US" dirty="0"/>
          </a:p>
        </p:txBody>
      </p:sp>
      <p:sp>
        <p:nvSpPr>
          <p:cNvPr id="17" name="Subtitle 2"/>
          <p:cNvSpPr>
            <a:spLocks noGrp="1"/>
          </p:cNvSpPr>
          <p:nvPr>
            <p:ph type="subTitle" idx="1"/>
          </p:nvPr>
        </p:nvSpPr>
        <p:spPr>
          <a:xfrm>
            <a:off x="609600" y="1972038"/>
            <a:ext cx="7924800" cy="914400"/>
          </a:xfrm>
        </p:spPr>
        <p:txBody>
          <a:bodyPr/>
          <a:lstStyle/>
          <a:p>
            <a:r>
              <a:rPr lang="en-US" dirty="0" smtClean="0"/>
              <a:t>E-mail, Skype, ICQ, IRC, MSN Messenger, Yahoo Messenger, </a:t>
            </a:r>
            <a:r>
              <a:rPr lang="bg-BG" dirty="0" smtClean="0"/>
              <a:t>социални мрежи,</a:t>
            </a:r>
            <a:r>
              <a:rPr lang="en-US" dirty="0" smtClean="0"/>
              <a:t> </a:t>
            </a:r>
            <a:r>
              <a:rPr lang="bg-BG" dirty="0" smtClean="0"/>
              <a:t>форуми,</a:t>
            </a:r>
            <a:r>
              <a:rPr lang="en-US" dirty="0" smtClean="0"/>
              <a:t> …</a:t>
            </a:r>
            <a:endParaRPr lang="en-US" dirty="0"/>
          </a:p>
        </p:txBody>
      </p:sp>
      <p:grpSp>
        <p:nvGrpSpPr>
          <p:cNvPr id="18" name="Group 17"/>
          <p:cNvGrpSpPr/>
          <p:nvPr/>
        </p:nvGrpSpPr>
        <p:grpSpPr>
          <a:xfrm rot="180394">
            <a:off x="813307" y="3051066"/>
            <a:ext cx="3452190" cy="3061130"/>
            <a:chOff x="838200" y="2805288"/>
            <a:chExt cx="3539067" cy="3519312"/>
          </a:xfrm>
        </p:grpSpPr>
        <p:pic>
          <p:nvPicPr>
            <p:cNvPr id="19" name="Picture 2" descr="http://t3.gstatic.com/images?q=tbn:5n-ntiWWyI6t0M:http://i47.tinypic.com/1o4rjp.jpg&amp;t=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657600"/>
              <a:ext cx="3287538" cy="2667000"/>
            </a:xfrm>
            <a:prstGeom prst="roundRect">
              <a:avLst>
                <a:gd name="adj" fmla="val 6932"/>
              </a:avLst>
            </a:prstGeom>
            <a:noFill/>
            <a:extLst>
              <a:ext uri="{909E8E84-426E-40DD-AFC4-6F175D3DCCD1}">
                <a14:hiddenFill xmlns:a14="http://schemas.microsoft.com/office/drawing/2010/main">
                  <a:solidFill>
                    <a:srgbClr val="FFFFFF"/>
                  </a:solidFill>
                </a14:hiddenFill>
              </a:ext>
            </a:extLst>
          </p:spPr>
        </p:pic>
        <p:pic>
          <p:nvPicPr>
            <p:cNvPr id="20" name="Picture 4" descr="http://xraycrossx.files.wordpress.com/2009/04/windows-live-messenger-2009.png?w=400&amp;h=4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7467" y="2805288"/>
              <a:ext cx="2209800" cy="1752600"/>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6" descr="http://t3.gstatic.com/images?q=tbn:55pvRVJ05X0-1M:http://i5.photobucket.com/albums/y160/Focke_Wulf-190/InstanM.jpg&amp;t=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388151">
            <a:off x="5172936" y="3829858"/>
            <a:ext cx="3053731" cy="2287352"/>
          </a:xfrm>
          <a:prstGeom prst="roundRect">
            <a:avLst>
              <a:gd name="adj" fmla="val 10558"/>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11521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Въпрос</a:t>
            </a:r>
            <a:endParaRPr lang="en-US" sz="3600" dirty="0"/>
          </a:p>
        </p:txBody>
      </p:sp>
      <p:sp>
        <p:nvSpPr>
          <p:cNvPr id="3" name="Content Placeholder 2"/>
          <p:cNvSpPr>
            <a:spLocks noGrp="1"/>
          </p:cNvSpPr>
          <p:nvPr>
            <p:ph idx="1"/>
          </p:nvPr>
        </p:nvSpPr>
        <p:spPr/>
        <p:txBody>
          <a:bodyPr/>
          <a:lstStyle/>
          <a:p>
            <a:r>
              <a:rPr lang="en-US" dirty="0" smtClean="0"/>
              <a:t>Skype is based on</a:t>
            </a:r>
            <a:r>
              <a:rPr lang="bg-BG" dirty="0" smtClean="0"/>
              <a:t>:</a:t>
            </a:r>
            <a:endParaRPr lang="en-US" dirty="0" smtClean="0"/>
          </a:p>
          <a:p>
            <a:pPr marL="0" indent="0">
              <a:buNone/>
            </a:pPr>
            <a:endParaRPr lang="en-US" dirty="0" smtClean="0"/>
          </a:p>
          <a:p>
            <a:pPr marL="871538" lvl="1" indent="-514350">
              <a:buFont typeface="+mj-lt"/>
              <a:buAutoNum type="alphaLcParenR"/>
            </a:pPr>
            <a:r>
              <a:rPr lang="en-US" dirty="0" smtClean="0"/>
              <a:t>Client-server architecture</a:t>
            </a:r>
            <a:endParaRPr lang="bg-BG" dirty="0" smtClean="0"/>
          </a:p>
          <a:p>
            <a:pPr marL="871538" lvl="1" indent="-514350">
              <a:buFont typeface="+mj-lt"/>
              <a:buAutoNum type="alphaLcParenR"/>
            </a:pPr>
            <a:r>
              <a:rPr lang="en-US" dirty="0" smtClean="0"/>
              <a:t>CO-PS communication</a:t>
            </a:r>
            <a:endParaRPr lang="bg-BG" dirty="0"/>
          </a:p>
          <a:p>
            <a:pPr marL="871538" lvl="1" indent="-514350">
              <a:buFont typeface="+mj-lt"/>
              <a:buAutoNum type="alphaLcParenR"/>
            </a:pPr>
            <a:r>
              <a:rPr lang="en-US" dirty="0" smtClean="0"/>
              <a:t>Peer </a:t>
            </a:r>
            <a:r>
              <a:rPr lang="en-US" dirty="0"/>
              <a:t>to peer architecture</a:t>
            </a:r>
            <a:endParaRPr lang="bg-BG" dirty="0"/>
          </a:p>
          <a:p>
            <a:pPr marL="871538" lvl="1" indent="-514350">
              <a:buFont typeface="+mj-lt"/>
              <a:buAutoNum type="alphaLcParenR"/>
            </a:pPr>
            <a:r>
              <a:rPr lang="en-US" dirty="0" smtClean="0"/>
              <a:t>CLPS </a:t>
            </a:r>
            <a:r>
              <a:rPr lang="en-US" dirty="0"/>
              <a:t>communication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51</a:t>
            </a:fld>
            <a:endParaRPr lang="en-US" dirty="0"/>
          </a:p>
        </p:txBody>
      </p:sp>
      <p:sp>
        <p:nvSpPr>
          <p:cNvPr id="5" name="Oval 4"/>
          <p:cNvSpPr/>
          <p:nvPr/>
        </p:nvSpPr>
        <p:spPr>
          <a:xfrm>
            <a:off x="533400" y="3505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6085" y="1940257"/>
            <a:ext cx="1219200" cy="12192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634" y="4264925"/>
            <a:ext cx="1999966" cy="196871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1100" y="4685452"/>
            <a:ext cx="762000" cy="1548190"/>
          </a:xfrm>
          <a:prstGeom prst="rect">
            <a:avLst/>
          </a:prstGeom>
        </p:spPr>
      </p:pic>
    </p:spTree>
    <p:extLst>
      <p:ext uri="{BB962C8B-B14F-4D97-AF65-F5344CB8AC3E}">
        <p14:creationId xmlns:p14="http://schemas.microsoft.com/office/powerpoint/2010/main" val="2768940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Отговор</a:t>
            </a:r>
            <a:endParaRPr lang="en-US" sz="3600" dirty="0"/>
          </a:p>
        </p:txBody>
      </p:sp>
      <p:sp>
        <p:nvSpPr>
          <p:cNvPr id="3" name="Content Placeholder 2"/>
          <p:cNvSpPr>
            <a:spLocks noGrp="1"/>
          </p:cNvSpPr>
          <p:nvPr>
            <p:ph idx="1"/>
          </p:nvPr>
        </p:nvSpPr>
        <p:spPr/>
        <p:txBody>
          <a:bodyPr/>
          <a:lstStyle/>
          <a:p>
            <a:r>
              <a:rPr lang="en-US" dirty="0"/>
              <a:t>The system is completely decentralized peer to peer network, unlike most programs that use client-server </a:t>
            </a:r>
            <a:r>
              <a:rPr lang="en-US" dirty="0" smtClean="0"/>
              <a:t>technology</a:t>
            </a:r>
          </a:p>
          <a:p>
            <a:endParaRPr lang="en-US" dirty="0"/>
          </a:p>
          <a:p>
            <a:endParaRPr lang="en-US" dirty="0" smtClean="0"/>
          </a:p>
          <a:p>
            <a:pPr marL="0" indent="0">
              <a:buNone/>
            </a:pPr>
            <a:endParaRPr lang="en-US" dirty="0" smtClean="0"/>
          </a:p>
          <a:p>
            <a:pPr marL="0" indent="0">
              <a:buNone/>
            </a:pPr>
            <a:endParaRPr lang="en-US" dirty="0" smtClean="0"/>
          </a:p>
          <a:p>
            <a:r>
              <a:rPr lang="en-US" dirty="0"/>
              <a:t>Information:</a:t>
            </a:r>
          </a:p>
          <a:p>
            <a:pPr lvl="1"/>
            <a:r>
              <a:rPr lang="en-US" sz="2800" dirty="0" smtClean="0">
                <a:hlinkClick r:id="rId2"/>
              </a:rPr>
              <a:t>http://bg.wikipedia.org/wiki/Skype</a:t>
            </a:r>
            <a:r>
              <a:rPr lang="en-US" sz="2800" dirty="0" smtClean="0"/>
              <a:t> </a:t>
            </a:r>
            <a:endParaRPr lang="bg-BG" sz="2800" dirty="0"/>
          </a:p>
          <a:p>
            <a:pPr marL="357188" lvl="1" indent="0">
              <a:buNone/>
            </a:pP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52</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0" y="2815419"/>
            <a:ext cx="2057400" cy="2057400"/>
          </a:xfrm>
          <a:prstGeom prst="rect">
            <a:avLst/>
          </a:prstGeom>
        </p:spPr>
      </p:pic>
    </p:spTree>
    <p:extLst>
      <p:ext uri="{BB962C8B-B14F-4D97-AF65-F5344CB8AC3E}">
        <p14:creationId xmlns:p14="http://schemas.microsoft.com/office/powerpoint/2010/main" val="203768557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ctrTitle"/>
          </p:nvPr>
        </p:nvSpPr>
        <p:spPr>
          <a:xfrm>
            <a:off x="609600" y="4495800"/>
            <a:ext cx="7924800" cy="685800"/>
          </a:xfrm>
        </p:spPr>
        <p:txBody>
          <a:bodyPr/>
          <a:lstStyle/>
          <a:p>
            <a:r>
              <a:rPr lang="en-US" dirty="0" smtClean="0"/>
              <a:t>World Wide Web (WWW)</a:t>
            </a:r>
            <a:endParaRPr lang="en-US" dirty="0"/>
          </a:p>
        </p:txBody>
      </p:sp>
      <p:sp>
        <p:nvSpPr>
          <p:cNvPr id="25" name="Subtitle 2"/>
          <p:cNvSpPr>
            <a:spLocks noGrp="1"/>
          </p:cNvSpPr>
          <p:nvPr>
            <p:ph type="subTitle" idx="1"/>
          </p:nvPr>
        </p:nvSpPr>
        <p:spPr>
          <a:xfrm>
            <a:off x="609600" y="5334000"/>
            <a:ext cx="7924800" cy="1107280"/>
          </a:xfrm>
        </p:spPr>
        <p:txBody>
          <a:bodyPr/>
          <a:lstStyle/>
          <a:p>
            <a:r>
              <a:rPr lang="bg-BG" dirty="0" smtClean="0"/>
              <a:t>Как работи </a:t>
            </a:r>
            <a:r>
              <a:rPr lang="en-US" dirty="0" smtClean="0"/>
              <a:t>WWW?</a:t>
            </a:r>
            <a:r>
              <a:rPr lang="bg-BG" dirty="0" smtClean="0"/>
              <a:t> Протоколът </a:t>
            </a:r>
            <a:r>
              <a:rPr lang="en-US" dirty="0" smtClean="0"/>
              <a:t>HTTP, GET</a:t>
            </a:r>
            <a:r>
              <a:rPr lang="bg-BG" dirty="0" smtClean="0"/>
              <a:t>,</a:t>
            </a:r>
            <a:r>
              <a:rPr lang="en-US" dirty="0" smtClean="0"/>
              <a:t> POST, URL, </a:t>
            </a:r>
            <a:r>
              <a:rPr lang="bg-BG" dirty="0" smtClean="0"/>
              <a:t>уеб браузър, уеб страница, уеб сайт, …</a:t>
            </a:r>
            <a:endParaRPr lang="en-US" dirty="0"/>
          </a:p>
        </p:txBody>
      </p:sp>
      <p:pic>
        <p:nvPicPr>
          <p:cNvPr id="26" name="Picture 2" descr="http://www.yourname.net.au/images/ist2_7677184-www.jpg"/>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90600" y="1165415"/>
            <a:ext cx="2873342" cy="2865062"/>
          </a:xfrm>
          <a:prstGeom prst="roundRect">
            <a:avLst>
              <a:gd name="adj" fmla="val 4058"/>
            </a:avLst>
          </a:prstGeom>
          <a:noFill/>
          <a:extLst>
            <a:ext uri="{909E8E84-426E-40DD-AFC4-6F175D3DCCD1}">
              <a14:hiddenFill xmlns:a14="http://schemas.microsoft.com/office/drawing/2010/main">
                <a:solidFill>
                  <a:srgbClr val="FFFFFF"/>
                </a:solidFill>
              </a14:hiddenFill>
            </a:ext>
          </a:extLst>
        </p:spPr>
      </p:pic>
      <p:pic>
        <p:nvPicPr>
          <p:cNvPr id="27" name="Picture 4" descr="http://www.adcet.edu.au/uploads/images/wwwconfus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0058" y="1165415"/>
            <a:ext cx="2873342" cy="2865062"/>
          </a:xfrm>
          <a:prstGeom prst="roundRect">
            <a:avLst>
              <a:gd name="adj" fmla="val 3664"/>
            </a:avLst>
          </a:prstGeom>
          <a:noFill/>
          <a:extLst>
            <a:ext uri="{909E8E84-426E-40DD-AFC4-6F175D3DCCD1}">
              <a14:hiddenFill xmlns:a14="http://schemas.microsoft.com/office/drawing/2010/main">
                <a:solidFill>
                  <a:srgbClr val="FFFFFF"/>
                </a:solidFill>
              </a14:hiddenFill>
            </a:ext>
          </a:extLst>
        </p:spPr>
      </p:pic>
      <p:pic>
        <p:nvPicPr>
          <p:cNvPr id="28" name="Picture 6" descr="http://users.skynet.be/roland/Blue/http.jpg"/>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a:off x="2590800" y="533400"/>
            <a:ext cx="3973689" cy="1106311"/>
          </a:xfrm>
          <a:prstGeom prst="roundRect">
            <a:avLst>
              <a:gd name="adj" fmla="val 34014"/>
            </a:avLst>
          </a:prstGeom>
          <a:noFill/>
          <a:effectLst>
            <a:glow rad="190500">
              <a:schemeClr val="accent5">
                <a:satMod val="175000"/>
                <a:alpha val="10000"/>
              </a:schemeClr>
            </a:glow>
            <a:softEdge rad="127000"/>
          </a:effectLst>
          <a:extLst>
            <a:ext uri="{909E8E84-426E-40DD-AFC4-6F175D3DCCD1}">
              <a14:hiddenFill xmlns:a14="http://schemas.microsoft.com/office/drawing/2010/main">
                <a:solidFill>
                  <a:srgbClr val="FFFFFF"/>
                </a:solidFill>
              </a14:hiddenFill>
            </a:ext>
          </a:extLst>
        </p:spPr>
      </p:pic>
      <p:pic>
        <p:nvPicPr>
          <p:cNvPr id="29" name="Picture 8" descr="http://www.worldphoto360.com/wp-content/uploads/2010/08/web-browsers.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3733800" y="1828800"/>
            <a:ext cx="1790700" cy="1790700"/>
          </a:xfrm>
          <a:prstGeom prst="roundRect">
            <a:avLst>
              <a:gd name="adj" fmla="val 35579"/>
            </a:avLst>
          </a:prstGeom>
          <a:noFill/>
          <a:effectLst>
            <a:outerShdw blurRad="139700" sx="111000" sy="111000" algn="ctr" rotWithShape="0">
              <a:prstClr val="black">
                <a:alpha val="25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86020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Въпрос</a:t>
            </a:r>
            <a:endParaRPr lang="en-US" sz="3600" dirty="0"/>
          </a:p>
        </p:txBody>
      </p:sp>
      <p:sp>
        <p:nvSpPr>
          <p:cNvPr id="3" name="Content Placeholder 2"/>
          <p:cNvSpPr>
            <a:spLocks noGrp="1"/>
          </p:cNvSpPr>
          <p:nvPr>
            <p:ph idx="1"/>
          </p:nvPr>
        </p:nvSpPr>
        <p:spPr/>
        <p:txBody>
          <a:bodyPr/>
          <a:lstStyle/>
          <a:p>
            <a:r>
              <a:rPr lang="en-US" dirty="0"/>
              <a:t>In which type of hosting, client applications do not share server resources with other applications of other users</a:t>
            </a:r>
            <a:r>
              <a:rPr lang="en-US" dirty="0" smtClean="0"/>
              <a:t>?</a:t>
            </a:r>
          </a:p>
          <a:p>
            <a:pPr marL="0" indent="0">
              <a:buNone/>
            </a:pPr>
            <a:endParaRPr lang="en-US" dirty="0" smtClean="0"/>
          </a:p>
          <a:p>
            <a:pPr marL="871538" lvl="1" indent="-514350">
              <a:buFont typeface="+mj-lt"/>
              <a:buAutoNum type="alphaLcParenR"/>
            </a:pPr>
            <a:r>
              <a:rPr lang="en-US" dirty="0" smtClean="0">
                <a:effectLst/>
              </a:rPr>
              <a:t>E-mail hosting</a:t>
            </a:r>
          </a:p>
          <a:p>
            <a:pPr marL="871538" lvl="1" indent="-514350">
              <a:buFont typeface="+mj-lt"/>
              <a:buAutoNum type="alphaLcParenR"/>
            </a:pPr>
            <a:r>
              <a:rPr lang="en-US" dirty="0" smtClean="0">
                <a:effectLst/>
              </a:rPr>
              <a:t>File hosting</a:t>
            </a:r>
          </a:p>
          <a:p>
            <a:pPr marL="871538" lvl="1" indent="-514350">
              <a:buFont typeface="+mj-lt"/>
              <a:buAutoNum type="alphaLcParenR"/>
            </a:pPr>
            <a:r>
              <a:rPr lang="en-US" dirty="0" smtClean="0">
                <a:effectLst/>
              </a:rPr>
              <a:t>Dedicated hosting</a:t>
            </a:r>
          </a:p>
          <a:p>
            <a:pPr marL="871538" lvl="1" indent="-514350">
              <a:buFont typeface="+mj-lt"/>
              <a:buAutoNum type="alphaLcParenR"/>
            </a:pPr>
            <a:r>
              <a:rPr lang="en-US" dirty="0">
                <a:effectLst/>
              </a:rPr>
              <a:t>C</a:t>
            </a:r>
            <a:r>
              <a:rPr lang="en-US" dirty="0" smtClean="0">
                <a:effectLst/>
              </a:rPr>
              <a:t>loud </a:t>
            </a:r>
            <a:r>
              <a:rPr lang="en-US" dirty="0">
                <a:effectLst/>
              </a:rPr>
              <a:t>hosting</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54</a:t>
            </a:fld>
            <a:endParaRPr lang="en-US" dirty="0"/>
          </a:p>
        </p:txBody>
      </p:sp>
      <p:sp>
        <p:nvSpPr>
          <p:cNvPr id="5" name="Oval 4"/>
          <p:cNvSpPr/>
          <p:nvPr/>
        </p:nvSpPr>
        <p:spPr>
          <a:xfrm>
            <a:off x="488475" y="4532768"/>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2650" y="4563475"/>
            <a:ext cx="1455000" cy="14550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9900" y="4623752"/>
            <a:ext cx="1455000" cy="14550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00" y="2749652"/>
            <a:ext cx="1455000" cy="1455000"/>
          </a:xfrm>
          <a:prstGeom prst="rect">
            <a:avLst/>
          </a:prstGeom>
        </p:spPr>
      </p:pic>
    </p:spTree>
    <p:extLst>
      <p:ext uri="{BB962C8B-B14F-4D97-AF65-F5344CB8AC3E}">
        <p14:creationId xmlns:p14="http://schemas.microsoft.com/office/powerpoint/2010/main" val="3810269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Отговор</a:t>
            </a:r>
            <a:endParaRPr lang="en-US" sz="3600" dirty="0"/>
          </a:p>
        </p:txBody>
      </p:sp>
      <p:sp>
        <p:nvSpPr>
          <p:cNvPr id="3" name="Content Placeholder 2"/>
          <p:cNvSpPr>
            <a:spLocks noGrp="1"/>
          </p:cNvSpPr>
          <p:nvPr>
            <p:ph idx="1"/>
          </p:nvPr>
        </p:nvSpPr>
        <p:spPr/>
        <p:txBody>
          <a:bodyPr/>
          <a:lstStyle/>
          <a:p>
            <a:r>
              <a:rPr lang="en-US" dirty="0">
                <a:effectLst/>
              </a:rPr>
              <a:t>Dedicated server is a service in which the client provides all hardware resources on a server. The client has a full (root) access to the server. </a:t>
            </a:r>
            <a:r>
              <a:rPr lang="en-US" dirty="0" smtClean="0">
                <a:effectLst/>
              </a:rPr>
              <a:t>Dedicating a </a:t>
            </a:r>
            <a:r>
              <a:rPr lang="en-US" dirty="0">
                <a:effectLst/>
              </a:rPr>
              <a:t>server is suitable for web sites or services that have high attendance and load</a:t>
            </a:r>
            <a:r>
              <a:rPr lang="en-US" dirty="0" smtClean="0">
                <a:effectLst/>
              </a:rPr>
              <a:t>.</a:t>
            </a:r>
          </a:p>
          <a:p>
            <a:endParaRPr lang="en-US" dirty="0">
              <a:effectLst/>
            </a:endParaRPr>
          </a:p>
          <a:p>
            <a:pPr marL="0" indent="0">
              <a:buNone/>
            </a:pPr>
            <a:endParaRPr lang="bg-BG" dirty="0"/>
          </a:p>
          <a:p>
            <a:r>
              <a:rPr lang="en-US" dirty="0"/>
              <a:t>Information:</a:t>
            </a:r>
          </a:p>
          <a:p>
            <a:pPr lvl="1"/>
            <a:r>
              <a:rPr lang="en-US" sz="2800" dirty="0" smtClean="0">
                <a:hlinkClick r:id="rId2"/>
              </a:rPr>
              <a:t>http://bg.wikipedia.org/wiki/</a:t>
            </a:r>
            <a:r>
              <a:rPr lang="bg-BG" sz="2800" dirty="0" smtClean="0">
                <a:hlinkClick r:id="rId2"/>
              </a:rPr>
              <a:t>Хостинг</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55</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600" y="3962400"/>
            <a:ext cx="1455000" cy="1455000"/>
          </a:xfrm>
          <a:prstGeom prst="rect">
            <a:avLst/>
          </a:prstGeom>
        </p:spPr>
      </p:pic>
    </p:spTree>
    <p:extLst>
      <p:ext uri="{BB962C8B-B14F-4D97-AF65-F5344CB8AC3E}">
        <p14:creationId xmlns:p14="http://schemas.microsoft.com/office/powerpoint/2010/main" val="56585159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a:xfrm>
            <a:off x="609600" y="4495800"/>
            <a:ext cx="7924800" cy="685800"/>
          </a:xfrm>
        </p:spPr>
        <p:txBody>
          <a:bodyPr/>
          <a:lstStyle/>
          <a:p>
            <a:r>
              <a:rPr lang="bg-BG" dirty="0" smtClean="0"/>
              <a:t>Уеб дизайн, </a:t>
            </a:r>
            <a:r>
              <a:rPr lang="en-US" dirty="0" smtClean="0"/>
              <a:t>HTML, CSS</a:t>
            </a:r>
            <a:endParaRPr lang="en-US" dirty="0"/>
          </a:p>
        </p:txBody>
      </p:sp>
      <p:sp>
        <p:nvSpPr>
          <p:cNvPr id="11" name="Subtitle 2"/>
          <p:cNvSpPr>
            <a:spLocks noGrp="1"/>
          </p:cNvSpPr>
          <p:nvPr>
            <p:ph type="subTitle" idx="1"/>
          </p:nvPr>
        </p:nvSpPr>
        <p:spPr>
          <a:xfrm>
            <a:off x="609600" y="5410200"/>
            <a:ext cx="7924800" cy="873920"/>
          </a:xfrm>
        </p:spPr>
        <p:txBody>
          <a:bodyPr/>
          <a:lstStyle/>
          <a:p>
            <a:r>
              <a:rPr lang="bg-BG" dirty="0" smtClean="0"/>
              <a:t>Уеб дизайн, </a:t>
            </a:r>
            <a:r>
              <a:rPr lang="en-US" dirty="0" smtClean="0"/>
              <a:t>HTML, CSS, </a:t>
            </a:r>
            <a:r>
              <a:rPr lang="bg-BG" dirty="0" smtClean="0"/>
              <a:t>текст, графика, препратки, таблици, формуляри, …</a:t>
            </a:r>
            <a:endParaRPr lang="en-US" dirty="0"/>
          </a:p>
        </p:txBody>
      </p:sp>
      <p:pic>
        <p:nvPicPr>
          <p:cNvPr id="12" name="Picture 2" descr="http://www.duoh.com/graphics/services-visua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626" y="762000"/>
            <a:ext cx="4448174" cy="3209632"/>
          </a:xfrm>
          <a:prstGeom prst="roundRect">
            <a:avLst>
              <a:gd name="adj" fmla="val 1895"/>
            </a:avLst>
          </a:prstGeom>
          <a:noFill/>
          <a:extLst>
            <a:ext uri="{909E8E84-426E-40DD-AFC4-6F175D3DCCD1}">
              <a14:hiddenFill xmlns:a14="http://schemas.microsoft.com/office/drawing/2010/main">
                <a:solidFill>
                  <a:srgbClr val="FFFFFF"/>
                </a:solidFill>
              </a14:hiddenFill>
            </a:ext>
          </a:extLst>
        </p:spPr>
      </p:pic>
      <p:pic>
        <p:nvPicPr>
          <p:cNvPr id="13" name="Picture 2" descr="http://us.123rf.com/400wm/400/400/kentoh/kentoh0901/kentoh090100047/4081477.jp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462193" y="2895600"/>
            <a:ext cx="2509607" cy="1165175"/>
          </a:xfrm>
          <a:prstGeom prst="roundRect">
            <a:avLst>
              <a:gd name="adj" fmla="val 5096"/>
            </a:avLst>
          </a:prstGeom>
          <a:noFill/>
          <a:ln>
            <a:solidFill>
              <a:schemeClr val="accent5">
                <a:lumMod val="75000"/>
              </a:schemeClr>
            </a:solidFill>
          </a:ln>
        </p:spPr>
      </p:pic>
      <p:pic>
        <p:nvPicPr>
          <p:cNvPr id="14"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4600" y="1295400"/>
            <a:ext cx="2153680" cy="2852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descr="http://www.filemaker.com.au/products/filemaker-pro/images/icon_script_trigger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440797">
            <a:off x="653293" y="1094834"/>
            <a:ext cx="1932382" cy="1932382"/>
          </a:xfrm>
          <a:prstGeom prst="rect">
            <a:avLst/>
          </a:prstGeom>
          <a:noFill/>
          <a:effectLst/>
        </p:spPr>
      </p:pic>
    </p:spTree>
    <p:extLst>
      <p:ext uri="{BB962C8B-B14F-4D97-AF65-F5344CB8AC3E}">
        <p14:creationId xmlns:p14="http://schemas.microsoft.com/office/powerpoint/2010/main" val="209928428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Въпрос</a:t>
            </a:r>
            <a:endParaRPr lang="en-US" sz="3600" dirty="0"/>
          </a:p>
        </p:txBody>
      </p:sp>
      <p:sp>
        <p:nvSpPr>
          <p:cNvPr id="3" name="Content Placeholder 2"/>
          <p:cNvSpPr>
            <a:spLocks noGrp="1"/>
          </p:cNvSpPr>
          <p:nvPr>
            <p:ph idx="1"/>
          </p:nvPr>
        </p:nvSpPr>
        <p:spPr/>
        <p:txBody>
          <a:bodyPr/>
          <a:lstStyle/>
          <a:p>
            <a:r>
              <a:rPr lang="en-US" dirty="0"/>
              <a:t>Which keywords in HTML is not associated with the creation of tables</a:t>
            </a:r>
            <a:r>
              <a:rPr lang="en-US" dirty="0" smtClean="0"/>
              <a:t>:</a:t>
            </a:r>
          </a:p>
          <a:p>
            <a:pPr marL="0" indent="0">
              <a:buNone/>
            </a:pPr>
            <a:endParaRPr lang="en-US" dirty="0" smtClean="0"/>
          </a:p>
          <a:p>
            <a:pPr marL="871538" lvl="1" indent="-514350">
              <a:buFont typeface="+mj-lt"/>
              <a:buAutoNum type="alphaLcParenR"/>
            </a:pPr>
            <a:r>
              <a:rPr lang="en-US" dirty="0" smtClean="0"/>
              <a:t>&lt;table&gt;</a:t>
            </a:r>
          </a:p>
          <a:p>
            <a:pPr marL="871538" lvl="1" indent="-514350">
              <a:buFont typeface="+mj-lt"/>
              <a:buAutoNum type="alphaLcParenR"/>
            </a:pPr>
            <a:r>
              <a:rPr lang="en-US" dirty="0" smtClean="0"/>
              <a:t>&lt;form&gt;</a:t>
            </a:r>
          </a:p>
          <a:p>
            <a:pPr marL="871538" lvl="1" indent="-514350">
              <a:buFont typeface="+mj-lt"/>
              <a:buAutoNum type="alphaLcParenR"/>
            </a:pPr>
            <a:r>
              <a:rPr lang="en-US" dirty="0" smtClean="0"/>
              <a:t>&lt;td&gt;</a:t>
            </a:r>
          </a:p>
          <a:p>
            <a:pPr marL="871538" lvl="1" indent="-514350">
              <a:buFont typeface="+mj-lt"/>
              <a:buAutoNum type="alphaLcParenR"/>
            </a:pPr>
            <a:r>
              <a:rPr lang="en-US" dirty="0" smtClean="0"/>
              <a:t>&lt;tr&gt;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57</a:t>
            </a:fld>
            <a:endParaRPr lang="en-US" dirty="0"/>
          </a:p>
        </p:txBody>
      </p:sp>
      <p:sp>
        <p:nvSpPr>
          <p:cNvPr id="5" name="Oval 4"/>
          <p:cNvSpPr/>
          <p:nvPr/>
        </p:nvSpPr>
        <p:spPr>
          <a:xfrm>
            <a:off x="5334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7780" y="2984915"/>
            <a:ext cx="1489500" cy="1954969"/>
          </a:xfrm>
          <a:prstGeom prst="rect">
            <a:avLst/>
          </a:prstGeom>
          <a:effectLst>
            <a:glow rad="101600">
              <a:schemeClr val="tx2">
                <a:lumMod val="75000"/>
                <a:alpha val="60000"/>
              </a:schemeClr>
            </a:glow>
          </a:effec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3660" y="4114800"/>
            <a:ext cx="1986000" cy="1986000"/>
          </a:xfrm>
          <a:prstGeom prst="rect">
            <a:avLst/>
          </a:prstGeom>
        </p:spPr>
      </p:pic>
    </p:spTree>
    <p:extLst>
      <p:ext uri="{BB962C8B-B14F-4D97-AF65-F5344CB8AC3E}">
        <p14:creationId xmlns:p14="http://schemas.microsoft.com/office/powerpoint/2010/main" val="1674052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Отговор</a:t>
            </a:r>
            <a:endParaRPr lang="en-US" sz="3600" dirty="0"/>
          </a:p>
        </p:txBody>
      </p:sp>
      <p:sp>
        <p:nvSpPr>
          <p:cNvPr id="3" name="Content Placeholder 2"/>
          <p:cNvSpPr>
            <a:spLocks noGrp="1"/>
          </p:cNvSpPr>
          <p:nvPr>
            <p:ph idx="1"/>
          </p:nvPr>
        </p:nvSpPr>
        <p:spPr/>
        <p:txBody>
          <a:bodyPr/>
          <a:lstStyle/>
          <a:p>
            <a:r>
              <a:rPr lang="en-US" dirty="0"/>
              <a:t>Tables in HTML tags are set &lt;table&gt; and &lt;/ table&gt; - respectively the beginning and the end. The tables are divided into rows: &lt;tr&gt; and &lt;/ tr&gt;, and each row can be divided into separate cells described by &lt;td&gt; and &lt;/ td</a:t>
            </a:r>
            <a:r>
              <a:rPr lang="en-US" dirty="0" smtClean="0"/>
              <a:t>&gt;.</a:t>
            </a:r>
          </a:p>
          <a:p>
            <a:endParaRPr lang="en-US" dirty="0" smtClean="0"/>
          </a:p>
          <a:p>
            <a:pPr marL="357188" lvl="1" indent="0">
              <a:buNone/>
            </a:pPr>
            <a:endParaRPr lang="en-US" dirty="0"/>
          </a:p>
          <a:p>
            <a:pPr marL="357188" lvl="1" indent="0">
              <a:buNone/>
            </a:pPr>
            <a:endParaRPr lang="bg-BG" dirty="0"/>
          </a:p>
          <a:p>
            <a:r>
              <a:rPr lang="en-US" dirty="0"/>
              <a:t>Information:</a:t>
            </a:r>
          </a:p>
          <a:p>
            <a:pPr lvl="1"/>
            <a:r>
              <a:rPr lang="en-US" sz="2800" dirty="0" smtClean="0">
                <a:hlinkClick r:id="rId2"/>
              </a:rPr>
              <a:t>http://www4u.search.bg/HTML/tables.phtml</a:t>
            </a:r>
            <a:r>
              <a:rPr lang="en-US" sz="2800" dirty="0" smtClean="0"/>
              <a:t> </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58</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600" y="3759013"/>
            <a:ext cx="1986000" cy="1986000"/>
          </a:xfrm>
          <a:prstGeom prst="rect">
            <a:avLst/>
          </a:prstGeom>
          <a:ln>
            <a:noFill/>
          </a:ln>
          <a:effectLst>
            <a:softEdge rad="112500"/>
          </a:effectLst>
        </p:spPr>
      </p:pic>
    </p:spTree>
    <p:extLst>
      <p:ext uri="{BB962C8B-B14F-4D97-AF65-F5344CB8AC3E}">
        <p14:creationId xmlns:p14="http://schemas.microsoft.com/office/powerpoint/2010/main" val="245393972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4" descr="http://4.bp.blogspot.com/_Fyl1dFhmZf4/S-mjvhNO96I/AAAAAAAAATU/ZB_LbexAHYk/s320/javascript_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8223">
            <a:off x="539215" y="1521546"/>
            <a:ext cx="1855715" cy="1361212"/>
          </a:xfrm>
          <a:prstGeom prst="roundRect">
            <a:avLst>
              <a:gd name="adj" fmla="val 4193"/>
            </a:avLst>
          </a:prstGeom>
          <a:noFill/>
          <a:ln w="25400">
            <a:solidFill>
              <a:schemeClr val="bg1"/>
            </a:solidFill>
          </a:ln>
          <a:extLst>
            <a:ext uri="{909E8E84-426E-40DD-AFC4-6F175D3DCCD1}">
              <a14:hiddenFill xmlns:a14="http://schemas.microsoft.com/office/drawing/2010/main">
                <a:solidFill>
                  <a:srgbClr val="FFFFFF"/>
                </a:solidFill>
              </a14:hiddenFill>
            </a:ext>
          </a:extLst>
        </p:spPr>
      </p:pic>
      <p:sp>
        <p:nvSpPr>
          <p:cNvPr id="17" name="Title 1"/>
          <p:cNvSpPr>
            <a:spLocks noGrp="1"/>
          </p:cNvSpPr>
          <p:nvPr>
            <p:ph type="ctrTitle"/>
          </p:nvPr>
        </p:nvSpPr>
        <p:spPr>
          <a:xfrm>
            <a:off x="609600" y="3395332"/>
            <a:ext cx="7924800" cy="1295400"/>
          </a:xfrm>
        </p:spPr>
        <p:txBody>
          <a:bodyPr/>
          <a:lstStyle/>
          <a:p>
            <a:r>
              <a:rPr lang="bg-BG" dirty="0" smtClean="0"/>
              <a:t>Скриптови езици</a:t>
            </a:r>
            <a:br>
              <a:rPr lang="bg-BG" dirty="0" smtClean="0"/>
            </a:br>
            <a:r>
              <a:rPr lang="bg-BG" dirty="0" smtClean="0"/>
              <a:t>и </a:t>
            </a:r>
            <a:r>
              <a:rPr lang="en-US" dirty="0" smtClean="0"/>
              <a:t>JavaScript</a:t>
            </a:r>
            <a:endParaRPr lang="en-US" dirty="0"/>
          </a:p>
        </p:txBody>
      </p:sp>
      <p:sp>
        <p:nvSpPr>
          <p:cNvPr id="18" name="Subtitle 2"/>
          <p:cNvSpPr>
            <a:spLocks noGrp="1"/>
          </p:cNvSpPr>
          <p:nvPr>
            <p:ph type="subTitle" idx="1"/>
          </p:nvPr>
        </p:nvSpPr>
        <p:spPr>
          <a:xfrm>
            <a:off x="609600" y="4878852"/>
            <a:ext cx="7924800" cy="1564480"/>
          </a:xfrm>
        </p:spPr>
        <p:txBody>
          <a:bodyPr/>
          <a:lstStyle/>
          <a:p>
            <a:r>
              <a:rPr lang="bg-BG" dirty="0" smtClean="0"/>
              <a:t>Разработка на скриптове с </a:t>
            </a:r>
            <a:r>
              <a:rPr lang="en-US" dirty="0" smtClean="0"/>
              <a:t>JavaScript</a:t>
            </a:r>
            <a:r>
              <a:rPr lang="bg-BG" dirty="0" smtClean="0"/>
              <a:t>, основни </a:t>
            </a:r>
            <a:r>
              <a:rPr lang="en-US" dirty="0" smtClean="0"/>
              <a:t>JavaScript </a:t>
            </a:r>
            <a:r>
              <a:rPr lang="bg-BG" dirty="0" smtClean="0"/>
              <a:t>конструкции, оператори, обекти, </a:t>
            </a:r>
            <a:r>
              <a:rPr lang="bg-BG" dirty="0"/>
              <a:t>манипулация на </a:t>
            </a:r>
            <a:r>
              <a:rPr lang="en-US" dirty="0"/>
              <a:t>DOM</a:t>
            </a:r>
            <a:r>
              <a:rPr lang="bg-BG" dirty="0"/>
              <a:t> </a:t>
            </a:r>
            <a:r>
              <a:rPr lang="bg-BG" dirty="0" smtClean="0"/>
              <a:t>дървото</a:t>
            </a:r>
            <a:endParaRPr lang="en-US" dirty="0"/>
          </a:p>
        </p:txBody>
      </p:sp>
      <p:pic>
        <p:nvPicPr>
          <p:cNvPr id="19" name="Picture 18" descr="http://www.berniecode.com/blog/wp-content/uploads/2007/03/visual-studio-javascript-debugging.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410200" y="838200"/>
            <a:ext cx="3019424" cy="1981200"/>
          </a:xfrm>
          <a:prstGeom prst="roundRect">
            <a:avLst>
              <a:gd name="adj" fmla="val 4501"/>
            </a:avLst>
          </a:prstGeom>
          <a:solidFill>
            <a:srgbClr val="FFFFFF">
              <a:shade val="85000"/>
            </a:srgbClr>
          </a:solidFill>
          <a:ln>
            <a:noFill/>
          </a:ln>
          <a:effectLst>
            <a:reflection blurRad="12700" stA="38000" endPos="28000" dist="5000" dir="5400000" sy="-100000" algn="bl" rotWithShape="0"/>
          </a:effectLst>
          <a:scene3d>
            <a:camera prst="perspectiveContrastingLeftFacing" fov="2700000">
              <a:rot lat="323880" lon="2628735" rev="21594000"/>
            </a:camera>
            <a:lightRig rig="threePt" dir="t"/>
          </a:scene3d>
        </p:spPr>
      </p:pic>
      <p:pic>
        <p:nvPicPr>
          <p:cNvPr id="20" name="Picture 6" descr="http://www.strictlyphp.com/blog/wp-content/uploads/2009/07/icon_javascrip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8734" y="2133600"/>
            <a:ext cx="990600" cy="990601"/>
          </a:xfrm>
          <a:prstGeom prst="rect">
            <a:avLst/>
          </a:prstGeom>
          <a:noFill/>
        </p:spPr>
      </p:pic>
      <p:pic>
        <p:nvPicPr>
          <p:cNvPr id="21" name="Picture 8" descr="http://www.lnl.infn.it/~epics/WikiDumps/localhost/160px-javascript_icon.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6704" y="1434704"/>
            <a:ext cx="1613296" cy="1613297"/>
          </a:xfrm>
          <a:prstGeom prst="rect">
            <a:avLst/>
          </a:prstGeom>
          <a:noFill/>
          <a:scene3d>
            <a:camera prst="perspectiveContrastingRightFacing" fov="3900000">
              <a:rot lat="1096793" lon="21059336" rev="21486019"/>
            </a:camera>
            <a:lightRig rig="threePt" dir="t"/>
          </a:scene3d>
        </p:spPr>
      </p:pic>
      <p:pic>
        <p:nvPicPr>
          <p:cNvPr id="22" name="Picture 10" descr="http://icons.mysitemyway.com/wp-content/gallery/glowing-green-neon-icons-business/111095-glowing-green-neon-icon-business-cursor.png"/>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rot="5954108">
            <a:off x="3720988" y="1212408"/>
            <a:ext cx="2069928" cy="2069930"/>
          </a:xfrm>
          <a:prstGeom prst="rect">
            <a:avLst/>
          </a:prstGeom>
          <a:noFill/>
        </p:spPr>
      </p:pic>
    </p:spTree>
    <p:extLst>
      <p:ext uri="{BB962C8B-B14F-4D97-AF65-F5344CB8AC3E}">
        <p14:creationId xmlns:p14="http://schemas.microsoft.com/office/powerpoint/2010/main" val="32582148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Въпрос</a:t>
            </a:r>
            <a:endParaRPr lang="en-US" sz="3600" dirty="0"/>
          </a:p>
        </p:txBody>
      </p:sp>
      <p:sp>
        <p:nvSpPr>
          <p:cNvPr id="3" name="Content Placeholder 2"/>
          <p:cNvSpPr>
            <a:spLocks noGrp="1"/>
          </p:cNvSpPr>
          <p:nvPr>
            <p:ph idx="1"/>
          </p:nvPr>
        </p:nvSpPr>
        <p:spPr/>
        <p:txBody>
          <a:bodyPr/>
          <a:lstStyle/>
          <a:p>
            <a:r>
              <a:rPr lang="en-US" dirty="0"/>
              <a:t>Which of the following sentences is not a kind of compilator?</a:t>
            </a:r>
          </a:p>
          <a:p>
            <a:pPr marL="871538" lvl="1" indent="-514350">
              <a:buFont typeface="+mj-lt"/>
              <a:buAutoNum type="alphaLcParenR"/>
            </a:pPr>
            <a:r>
              <a:rPr lang="en-US" dirty="0" smtClean="0">
                <a:effectLst/>
              </a:rPr>
              <a:t>native</a:t>
            </a:r>
            <a:endParaRPr lang="bg-BG" dirty="0"/>
          </a:p>
          <a:p>
            <a:pPr marL="871538" lvl="1" indent="-514350">
              <a:buFont typeface="+mj-lt"/>
              <a:buAutoNum type="alphaLcParenR"/>
            </a:pPr>
            <a:r>
              <a:rPr lang="en-US" dirty="0">
                <a:effectLst/>
              </a:rPr>
              <a:t>cross</a:t>
            </a:r>
            <a:endParaRPr lang="bg-BG" dirty="0"/>
          </a:p>
          <a:p>
            <a:pPr marL="871538" lvl="1" indent="-514350">
              <a:buFont typeface="+mj-lt"/>
              <a:buAutoNum type="alphaLcParenR"/>
            </a:pPr>
            <a:r>
              <a:rPr lang="en-US" dirty="0">
                <a:effectLst/>
              </a:rPr>
              <a:t>single-pass</a:t>
            </a:r>
            <a:endParaRPr lang="bg-BG" dirty="0"/>
          </a:p>
          <a:p>
            <a:pPr marL="871538" lvl="1" indent="-514350">
              <a:buFont typeface="+mj-lt"/>
              <a:buAutoNum type="alphaLcParenR"/>
            </a:pPr>
            <a:r>
              <a:rPr lang="en-US" dirty="0"/>
              <a:t>d</a:t>
            </a:r>
            <a:r>
              <a:rPr lang="en-US" dirty="0" smtClean="0"/>
              <a:t>ev-c++</a:t>
            </a:r>
            <a:endParaRPr lang="bg-BG" dirty="0"/>
          </a:p>
          <a:p>
            <a:pPr marL="871538" lvl="1" indent="-514350">
              <a:buFont typeface="+mj-lt"/>
              <a:buAutoNum type="alphaLcParenR"/>
            </a:pPr>
            <a:r>
              <a:rPr lang="en-US" dirty="0">
                <a:effectLst/>
              </a:rPr>
              <a:t>multi-pass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a:t>
            </a:fld>
            <a:endParaRPr lang="en-US" dirty="0"/>
          </a:p>
        </p:txBody>
      </p:sp>
      <p:sp>
        <p:nvSpPr>
          <p:cNvPr id="5" name="Oval 4"/>
          <p:cNvSpPr/>
          <p:nvPr/>
        </p:nvSpPr>
        <p:spPr>
          <a:xfrm>
            <a:off x="492578" y="3962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600" y="4144876"/>
            <a:ext cx="1983600" cy="19836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4531" y="1750200"/>
            <a:ext cx="1983600" cy="1983600"/>
          </a:xfrm>
          <a:prstGeom prst="rect">
            <a:avLst/>
          </a:prstGeom>
        </p:spPr>
      </p:pic>
    </p:spTree>
    <p:extLst>
      <p:ext uri="{BB962C8B-B14F-4D97-AF65-F5344CB8AC3E}">
        <p14:creationId xmlns:p14="http://schemas.microsoft.com/office/powerpoint/2010/main" val="8674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Въпрос</a:t>
            </a:r>
            <a:endParaRPr lang="en-US" sz="3600" dirty="0"/>
          </a:p>
        </p:txBody>
      </p:sp>
      <p:sp>
        <p:nvSpPr>
          <p:cNvPr id="3" name="Content Placeholder 2"/>
          <p:cNvSpPr>
            <a:spLocks noGrp="1"/>
          </p:cNvSpPr>
          <p:nvPr>
            <p:ph idx="1"/>
          </p:nvPr>
        </p:nvSpPr>
        <p:spPr/>
        <p:txBody>
          <a:bodyPr/>
          <a:lstStyle/>
          <a:p>
            <a:r>
              <a:rPr lang="en-US" dirty="0"/>
              <a:t>What are the valid ways of initialization </a:t>
            </a:r>
            <a:r>
              <a:rPr lang="en-US" dirty="0" smtClean="0"/>
              <a:t>variables in </a:t>
            </a:r>
            <a:r>
              <a:rPr lang="en-US" dirty="0"/>
              <a:t>JS</a:t>
            </a:r>
            <a:r>
              <a:rPr lang="en-US" dirty="0" smtClean="0"/>
              <a:t>?</a:t>
            </a:r>
          </a:p>
          <a:p>
            <a:pPr marL="0" indent="0">
              <a:buNone/>
            </a:pPr>
            <a:endParaRPr lang="ru-RU" dirty="0"/>
          </a:p>
          <a:p>
            <a:pPr marL="871538" lvl="1" indent="-514350">
              <a:buFont typeface="+mj-lt"/>
              <a:buAutoNum type="alphaLcParenR"/>
            </a:pPr>
            <a:r>
              <a:rPr lang="en-US" dirty="0">
                <a:solidFill>
                  <a:srgbClr val="FAF8C8"/>
                </a:solidFill>
              </a:rPr>
              <a:t> a=5; var myArray = new Array();</a:t>
            </a:r>
          </a:p>
          <a:p>
            <a:pPr marL="871538" lvl="1" indent="-514350">
              <a:lnSpc>
                <a:spcPct val="100000"/>
              </a:lnSpc>
              <a:buFont typeface="+mj-lt"/>
              <a:buAutoNum type="alphaLcParenR"/>
            </a:pPr>
            <a:r>
              <a:rPr lang="en-US" noProof="1" smtClean="0">
                <a:solidFill>
                  <a:srgbClr val="FAF8C8"/>
                </a:solidFill>
                <a:latin typeface="Consolas" pitchFamily="49" charset="0"/>
                <a:cs typeface="Consolas" pitchFamily="49" charset="0"/>
              </a:rPr>
              <a:t>int </a:t>
            </a:r>
            <a:r>
              <a:rPr lang="en-US" noProof="1">
                <a:solidFill>
                  <a:srgbClr val="FAF8C8"/>
                </a:solidFill>
                <a:latin typeface="Consolas" pitchFamily="49" charset="0"/>
                <a:cs typeface="Consolas" pitchFamily="49" charset="0"/>
              </a:rPr>
              <a:t>a=5;var a=5;</a:t>
            </a:r>
          </a:p>
          <a:p>
            <a:pPr marL="871538" lvl="1" indent="-514350">
              <a:lnSpc>
                <a:spcPct val="100000"/>
              </a:lnSpc>
              <a:buFont typeface="+mj-lt"/>
              <a:buAutoNum type="alphaLcParenR"/>
            </a:pPr>
            <a:r>
              <a:rPr lang="en-US" noProof="1">
                <a:solidFill>
                  <a:srgbClr val="FAF8C8"/>
                </a:solidFill>
                <a:latin typeface="Consolas" pitchFamily="49" charset="0"/>
                <a:cs typeface="Consolas" pitchFamily="49" charset="0"/>
              </a:rPr>
              <a:t>INTEGER  a ; var a=5;</a:t>
            </a:r>
          </a:p>
          <a:p>
            <a:pPr marL="871538" lvl="1" indent="-514350">
              <a:lnSpc>
                <a:spcPct val="100000"/>
              </a:lnSpc>
              <a:buFont typeface="+mj-lt"/>
              <a:buAutoNum type="alphaLcParenR"/>
            </a:pPr>
            <a:r>
              <a:rPr lang="en-US" noProof="1">
                <a:solidFill>
                  <a:srgbClr val="FAF8C8"/>
                </a:solidFill>
                <a:latin typeface="Consolas" pitchFamily="49" charset="0"/>
                <a:cs typeface="Consolas" pitchFamily="49" charset="0"/>
              </a:rPr>
              <a:t>byte = 6, string myArray [3</a:t>
            </a:r>
            <a:r>
              <a:rPr lang="en-US" noProof="1" smtClean="0">
                <a:solidFill>
                  <a:srgbClr val="FAF8C8"/>
                </a:solidFill>
                <a:latin typeface="Consolas" pitchFamily="49" charset="0"/>
                <a:cs typeface="Consolas" pitchFamily="49" charset="0"/>
              </a:rPr>
              <a:t>];</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60</a:t>
            </a:fld>
            <a:endParaRPr lang="en-US" dirty="0"/>
          </a:p>
        </p:txBody>
      </p:sp>
      <p:sp>
        <p:nvSpPr>
          <p:cNvPr id="5" name="Oval 4"/>
          <p:cNvSpPr/>
          <p:nvPr/>
        </p:nvSpPr>
        <p:spPr>
          <a:xfrm>
            <a:off x="533400" y="2743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14164" y="1897382"/>
            <a:ext cx="2301236" cy="2301236"/>
          </a:xfrm>
          <a:prstGeom prst="rect">
            <a:avLst/>
          </a:prstGeom>
        </p:spPr>
      </p:pic>
    </p:spTree>
    <p:extLst>
      <p:ext uri="{BB962C8B-B14F-4D97-AF65-F5344CB8AC3E}">
        <p14:creationId xmlns:p14="http://schemas.microsoft.com/office/powerpoint/2010/main" val="3286566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Отговор</a:t>
            </a:r>
            <a:endParaRPr lang="en-US" sz="3600" dirty="0"/>
          </a:p>
        </p:txBody>
      </p:sp>
      <p:sp>
        <p:nvSpPr>
          <p:cNvPr id="3" name="Content Placeholder 2"/>
          <p:cNvSpPr>
            <a:spLocks noGrp="1"/>
          </p:cNvSpPr>
          <p:nvPr>
            <p:ph idx="1"/>
          </p:nvPr>
        </p:nvSpPr>
        <p:spPr/>
        <p:txBody>
          <a:bodyPr/>
          <a:lstStyle/>
          <a:p>
            <a:pPr>
              <a:lnSpc>
                <a:spcPct val="100000"/>
              </a:lnSpc>
            </a:pPr>
            <a:r>
              <a:rPr lang="en-US" dirty="0"/>
              <a:t>var a = 5, a = 5; var myArray = new Array(); </a:t>
            </a:r>
            <a:r>
              <a:rPr lang="en-US" dirty="0" smtClean="0"/>
              <a:t>are valid</a:t>
            </a:r>
            <a:endParaRPr lang="bg-BG" dirty="0"/>
          </a:p>
          <a:p>
            <a:pPr>
              <a:lnSpc>
                <a:spcPct val="100000"/>
              </a:lnSpc>
            </a:pPr>
            <a:r>
              <a:rPr lang="en-US" dirty="0"/>
              <a:t>int a = 5; byte = 6, string myArray [3]; - most strongly typed based on the </a:t>
            </a:r>
            <a:r>
              <a:rPr lang="en-US" dirty="0" smtClean="0"/>
              <a:t>C language</a:t>
            </a:r>
          </a:p>
          <a:p>
            <a:pPr>
              <a:lnSpc>
                <a:spcPct val="100000"/>
              </a:lnSpc>
            </a:pPr>
            <a:r>
              <a:rPr lang="en-US" dirty="0" smtClean="0"/>
              <a:t>INTEGER  </a:t>
            </a:r>
            <a:r>
              <a:rPr lang="en-US" dirty="0"/>
              <a:t>a – </a:t>
            </a:r>
            <a:r>
              <a:rPr lang="en-US" dirty="0" smtClean="0"/>
              <a:t>fortran</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61</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3810000"/>
            <a:ext cx="2174297" cy="2174297"/>
          </a:xfrm>
          <a:prstGeom prst="rect">
            <a:avLst/>
          </a:prstGeom>
          <a:effectLst>
            <a:glow rad="101600">
              <a:schemeClr val="tx2">
                <a:lumMod val="75000"/>
                <a:alpha val="60000"/>
              </a:schemeClr>
            </a:glow>
          </a:effectLst>
        </p:spPr>
      </p:pic>
    </p:spTree>
    <p:extLst>
      <p:ext uri="{BB962C8B-B14F-4D97-AF65-F5344CB8AC3E}">
        <p14:creationId xmlns:p14="http://schemas.microsoft.com/office/powerpoint/2010/main" val="85174979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28800" y="152400"/>
            <a:ext cx="7086600" cy="838200"/>
          </a:xfrm>
        </p:spPr>
        <p:txBody>
          <a:bodyPr/>
          <a:lstStyle/>
          <a:p>
            <a:r>
              <a:rPr lang="bg-BG" sz="3600" dirty="0" smtClean="0"/>
              <a:t>Безплатни курсове в софтуерната академия</a:t>
            </a:r>
            <a:endParaRPr lang="en-US" sz="3600" dirty="0"/>
          </a:p>
        </p:txBody>
      </p:sp>
      <p:sp>
        <p:nvSpPr>
          <p:cNvPr id="4" name="Content Placeholder 3"/>
          <p:cNvSpPr>
            <a:spLocks noGrp="1"/>
          </p:cNvSpPr>
          <p:nvPr>
            <p:ph idx="1"/>
          </p:nvPr>
        </p:nvSpPr>
        <p:spPr>
          <a:xfrm>
            <a:off x="228600" y="1219200"/>
            <a:ext cx="8686800" cy="5486400"/>
          </a:xfrm>
        </p:spPr>
        <p:txBody>
          <a:bodyPr/>
          <a:lstStyle/>
          <a:p>
            <a:r>
              <a:rPr lang="en-US" dirty="0" smtClean="0"/>
              <a:t>Telerik School Academy</a:t>
            </a:r>
          </a:p>
          <a:p>
            <a:pPr marL="574675" lvl="2" indent="-282575">
              <a:buClr>
                <a:schemeClr val="accent5">
                  <a:lumMod val="40000"/>
                  <a:lumOff val="60000"/>
                </a:schemeClr>
              </a:buClr>
              <a:buSzPct val="70000"/>
              <a:buFont typeface="Wingdings 2" pitchFamily="18" charset="2"/>
              <a:buChar char=""/>
              <a:tabLst>
                <a:tab pos="282575" algn="l"/>
              </a:tabLst>
            </a:pPr>
            <a:r>
              <a:rPr lang="en-US" noProof="1" smtClean="0">
                <a:hlinkClick r:id="rId2"/>
              </a:rPr>
              <a:t>schoolacademy.telerik.com</a:t>
            </a:r>
            <a:endParaRPr lang="en-US" noProof="1" smtClean="0"/>
          </a:p>
          <a:p>
            <a:pPr marL="282575" lvl="1" indent="-282575">
              <a:spcBef>
                <a:spcPts val="1800"/>
              </a:spcBef>
              <a:buClr>
                <a:schemeClr val="accent5">
                  <a:lumMod val="40000"/>
                  <a:lumOff val="60000"/>
                </a:schemeClr>
              </a:buClr>
              <a:buSzPct val="70000"/>
              <a:buFont typeface="Wingdings 2" pitchFamily="18" charset="2"/>
              <a:buChar char=""/>
              <a:tabLst>
                <a:tab pos="282575" algn="l"/>
              </a:tabLst>
            </a:pPr>
            <a:r>
              <a:rPr lang="en-US" dirty="0" smtClean="0"/>
              <a:t>Telerik Software Academy</a:t>
            </a:r>
          </a:p>
          <a:p>
            <a:pPr marL="574675" lvl="2" indent="-282575">
              <a:buClr>
                <a:schemeClr val="accent5">
                  <a:lumMod val="40000"/>
                  <a:lumOff val="60000"/>
                </a:schemeClr>
              </a:buClr>
              <a:buSzPct val="70000"/>
              <a:buFont typeface="Wingdings 2" pitchFamily="18" charset="2"/>
              <a:buChar char=""/>
              <a:tabLst>
                <a:tab pos="282575" algn="l"/>
              </a:tabLst>
            </a:pPr>
            <a:r>
              <a:rPr lang="en-US" noProof="1" smtClean="0">
                <a:hlinkClick r:id="rId3" tooltip="Telerik Software Academy - Free Programming Courses"/>
              </a:rPr>
              <a:t>academy.telerik.com</a:t>
            </a:r>
            <a:endParaRPr lang="en-US" noProof="1" smtClean="0"/>
          </a:p>
          <a:p>
            <a:pPr marL="282575" lvl="1" indent="-282575">
              <a:spcBef>
                <a:spcPts val="1800"/>
              </a:spcBef>
              <a:buClr>
                <a:schemeClr val="accent5">
                  <a:lumMod val="40000"/>
                  <a:lumOff val="60000"/>
                </a:schemeClr>
              </a:buClr>
              <a:buSzPct val="70000"/>
              <a:buFont typeface="Wingdings 2" pitchFamily="18" charset="2"/>
              <a:buChar char=""/>
              <a:tabLst>
                <a:tab pos="282575" algn="l"/>
              </a:tabLst>
            </a:pPr>
            <a:r>
              <a:rPr lang="en-US" dirty="0" smtClean="0"/>
              <a:t>Telerik Academy @ Facebook</a:t>
            </a:r>
          </a:p>
          <a:p>
            <a:pPr marL="574675" lvl="2" indent="-282575">
              <a:buClr>
                <a:schemeClr val="accent5">
                  <a:lumMod val="40000"/>
                  <a:lumOff val="60000"/>
                </a:schemeClr>
              </a:buClr>
              <a:buSzPct val="70000"/>
              <a:buFont typeface="Wingdings 2" pitchFamily="18" charset="2"/>
              <a:buChar char=""/>
              <a:tabLst>
                <a:tab pos="282575" algn="l"/>
              </a:tabLst>
            </a:pPr>
            <a:r>
              <a:rPr lang="en-US" noProof="1" smtClean="0">
                <a:hlinkClick r:id="rId4" tooltip="Telerik Softyware Academy @ Facebook"/>
              </a:rPr>
              <a:t>facebook.com/TelerikAcademy</a:t>
            </a:r>
            <a:endParaRPr lang="en-US" noProof="1" smtClean="0"/>
          </a:p>
          <a:p>
            <a:pPr marL="282575" lvl="1" indent="-282575">
              <a:spcBef>
                <a:spcPts val="1800"/>
              </a:spcBef>
              <a:buClr>
                <a:schemeClr val="accent5">
                  <a:lumMod val="40000"/>
                  <a:lumOff val="60000"/>
                </a:schemeClr>
              </a:buClr>
              <a:buSzPct val="70000"/>
              <a:buFont typeface="Wingdings 2" pitchFamily="18" charset="2"/>
              <a:buChar char=""/>
              <a:tabLst>
                <a:tab pos="282575" algn="l"/>
              </a:tabLst>
            </a:pPr>
            <a:r>
              <a:rPr lang="en-US" dirty="0" smtClean="0"/>
              <a:t>Telerik Software Academy Forums</a:t>
            </a:r>
          </a:p>
          <a:p>
            <a:pPr marL="574675" lvl="2" indent="-282575">
              <a:buClr>
                <a:schemeClr val="accent5">
                  <a:lumMod val="40000"/>
                  <a:lumOff val="60000"/>
                </a:schemeClr>
              </a:buClr>
              <a:buSzPct val="70000"/>
              <a:buFont typeface="Wingdings 2" pitchFamily="18" charset="2"/>
              <a:buChar char=""/>
              <a:tabLst>
                <a:tab pos="282575" algn="l"/>
              </a:tabLst>
            </a:pPr>
            <a:r>
              <a:rPr lang="en-US" noProof="1" smtClean="0">
                <a:hlinkClick r:id="rId5" tooltip="Telerik Software Academy Forums - Community for Programmers"/>
              </a:rPr>
              <a:t>forums.academy.telerik.com</a:t>
            </a:r>
            <a:endParaRPr lang="en-US" noProof="1"/>
          </a:p>
        </p:txBody>
      </p:sp>
      <p:pic>
        <p:nvPicPr>
          <p:cNvPr id="5" name="Picture 5">
            <a:hlinkClick r:id="rId5" tooltip="Telerik Software Academy Forums - Discussion Board for Developers"/>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9000" y="5029200"/>
            <a:ext cx="1466851"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a:hlinkClick r:id="rId3" tooltip="Telerik Software Academy"/>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10200" y="2831275"/>
            <a:ext cx="3137859" cy="918234"/>
          </a:xfrm>
          <a:prstGeom prst="rect">
            <a:avLst/>
          </a:prstGeom>
          <a:noFill/>
          <a:ln>
            <a:solidFill>
              <a:srgbClr val="9BCC00"/>
            </a:solidFill>
          </a:ln>
          <a:extLst>
            <a:ext uri="{909E8E84-426E-40DD-AFC4-6F175D3DCCD1}">
              <a14:hiddenFill xmlns:a14="http://schemas.microsoft.com/office/drawing/2010/main">
                <a:solidFill>
                  <a:srgbClr val="FFFFFF"/>
                </a:solidFill>
              </a14:hiddenFill>
            </a:ext>
          </a:extLst>
        </p:spPr>
      </p:pic>
      <p:pic>
        <p:nvPicPr>
          <p:cNvPr id="1037" name="Picture 13">
            <a:hlinkClick r:id="rId8" tooltip="Telerik Academy @ Facebook"/>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72187" y="4179062"/>
            <a:ext cx="938213" cy="93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a:hlinkClick r:id="rId2" tooltip="Telerik School Academy - Free Software Development Trainings for High-School Students"/>
          </p:cNvPr>
          <p:cNvPicPr>
            <a:picLocks noChangeAspect="1" noChangeArrowheads="1"/>
          </p:cNvPicPr>
          <p:nvPr/>
        </p:nvPicPr>
        <p:blipFill rotWithShape="1">
          <a:blip r:embed="rId10" cstate="screen">
            <a:extLst>
              <a:ext uri="{28A0092B-C50C-407E-A947-70E740481C1C}">
                <a14:useLocalDpi xmlns:a14="http://schemas.microsoft.com/office/drawing/2010/main" val="0"/>
              </a:ext>
            </a:extLst>
          </a:blip>
          <a:srcRect/>
          <a:stretch/>
        </p:blipFill>
        <p:spPr bwMode="auto">
          <a:xfrm>
            <a:off x="5942019" y="1435925"/>
            <a:ext cx="2606040" cy="897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21911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Отговор</a:t>
            </a:r>
            <a:endParaRPr lang="en-US" sz="3600" dirty="0"/>
          </a:p>
        </p:txBody>
      </p:sp>
      <p:sp>
        <p:nvSpPr>
          <p:cNvPr id="3" name="Content Placeholder 2"/>
          <p:cNvSpPr>
            <a:spLocks noGrp="1"/>
          </p:cNvSpPr>
          <p:nvPr>
            <p:ph idx="1"/>
          </p:nvPr>
        </p:nvSpPr>
        <p:spPr/>
        <p:txBody>
          <a:bodyPr/>
          <a:lstStyle/>
          <a:p>
            <a:r>
              <a:rPr lang="en-US" dirty="0"/>
              <a:t>Bloodshed Dev C++</a:t>
            </a:r>
          </a:p>
          <a:p>
            <a:pPr lvl="1"/>
            <a:r>
              <a:rPr lang="en-US" dirty="0">
                <a:effectLst/>
              </a:rPr>
              <a:t>IDE for</a:t>
            </a:r>
            <a:r>
              <a:rPr lang="ru-RU" dirty="0">
                <a:effectLst/>
              </a:rPr>
              <a:t> C/C+</a:t>
            </a:r>
            <a:r>
              <a:rPr lang="en-US" dirty="0">
                <a:effectLst/>
              </a:rPr>
              <a:t>, that use the compilator</a:t>
            </a:r>
            <a:r>
              <a:rPr lang="bg-BG" dirty="0">
                <a:effectLst/>
              </a:rPr>
              <a:t> </a:t>
            </a:r>
            <a:r>
              <a:rPr lang="en-US" u="sng" dirty="0" err="1">
                <a:effectLst/>
              </a:rPr>
              <a:t>mingw</a:t>
            </a:r>
            <a:r>
              <a:rPr lang="bg-BG" u="sng" dirty="0">
                <a:effectLst/>
              </a:rPr>
              <a:t>, </a:t>
            </a:r>
            <a:r>
              <a:rPr lang="en-US" dirty="0">
                <a:effectLst/>
              </a:rPr>
              <a:t>which comes from GCC (GNU Compiler Collection)</a:t>
            </a:r>
            <a:endParaRPr lang="en-US" u="sng" dirty="0">
              <a:effectLst/>
            </a:endParaRPr>
          </a:p>
          <a:p>
            <a:pPr lvl="1"/>
            <a:r>
              <a:rPr lang="ru-RU" dirty="0">
                <a:effectLst/>
              </a:rPr>
              <a:t>Dev-C++ </a:t>
            </a:r>
            <a:r>
              <a:rPr lang="en-US" dirty="0">
                <a:effectLst/>
              </a:rPr>
              <a:t>can use other compilators that are based on GCC</a:t>
            </a:r>
            <a:r>
              <a:rPr lang="ru-RU" dirty="0">
                <a:effectLst/>
              </a:rPr>
              <a:t>, </a:t>
            </a:r>
            <a:r>
              <a:rPr lang="en-US" dirty="0">
                <a:effectLst/>
              </a:rPr>
              <a:t>for example</a:t>
            </a:r>
            <a:r>
              <a:rPr lang="ru-RU" dirty="0">
                <a:effectLst/>
              </a:rPr>
              <a:t> Cyg</a:t>
            </a:r>
            <a:r>
              <a:rPr lang="en-US" dirty="0" smtClean="0">
                <a:effectLst/>
              </a:rPr>
              <a:t>win</a:t>
            </a:r>
          </a:p>
          <a:p>
            <a:pPr marL="357188" lvl="1" indent="0">
              <a:buNone/>
            </a:pPr>
            <a:endParaRPr lang="bg-BG" dirty="0"/>
          </a:p>
          <a:p>
            <a:r>
              <a:rPr lang="en-US" dirty="0" smtClean="0"/>
              <a:t>Information</a:t>
            </a:r>
            <a:r>
              <a:rPr lang="bg-BG" dirty="0" smtClean="0"/>
              <a:t>:</a:t>
            </a:r>
            <a:endParaRPr lang="en-US" dirty="0"/>
          </a:p>
          <a:p>
            <a:pPr lvl="1"/>
            <a:r>
              <a:rPr lang="en-US" sz="2800" dirty="0" smtClean="0">
                <a:hlinkClick r:id="rId2"/>
              </a:rPr>
              <a:t>bg.wikipedia.org/wiki/Dev-C++</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600" y="4191000"/>
            <a:ext cx="1676400" cy="1676400"/>
          </a:xfrm>
          <a:prstGeom prst="rect">
            <a:avLst/>
          </a:prstGeom>
        </p:spPr>
      </p:pic>
    </p:spTree>
    <p:extLst>
      <p:ext uri="{BB962C8B-B14F-4D97-AF65-F5344CB8AC3E}">
        <p14:creationId xmlns:p14="http://schemas.microsoft.com/office/powerpoint/2010/main" val="14544095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ctrTitle"/>
          </p:nvPr>
        </p:nvSpPr>
        <p:spPr>
          <a:xfrm>
            <a:off x="1371600" y="914400"/>
            <a:ext cx="6400800" cy="1600200"/>
          </a:xfrm>
        </p:spPr>
        <p:txBody>
          <a:bodyPr/>
          <a:lstStyle/>
          <a:p>
            <a:r>
              <a:rPr lang="bg-BG" dirty="0" smtClean="0"/>
              <a:t>Работа с компютърни системи и програми</a:t>
            </a:r>
            <a:endParaRPr lang="en-US" dirty="0"/>
          </a:p>
        </p:txBody>
      </p:sp>
      <p:sp>
        <p:nvSpPr>
          <p:cNvPr id="10" name="Subtitle 2"/>
          <p:cNvSpPr>
            <a:spLocks noGrp="1"/>
          </p:cNvSpPr>
          <p:nvPr>
            <p:ph type="subTitle" idx="1"/>
          </p:nvPr>
        </p:nvSpPr>
        <p:spPr>
          <a:xfrm>
            <a:off x="609600" y="2550320"/>
            <a:ext cx="7924800" cy="569120"/>
          </a:xfrm>
        </p:spPr>
        <p:txBody>
          <a:bodyPr/>
          <a:lstStyle/>
          <a:p>
            <a:r>
              <a:rPr lang="bg-BG" dirty="0"/>
              <a:t>Инсталиране, използване, поддръжка, …</a:t>
            </a:r>
            <a:endParaRPr lang="en-US" dirty="0"/>
          </a:p>
        </p:txBody>
      </p:sp>
      <p:pic>
        <p:nvPicPr>
          <p:cNvPr id="11" name="Picture 2" descr="http://www.sharewarebay.com/images/screenshot/nimble_software/Neat_Instal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1413">
            <a:off x="1129435" y="3505200"/>
            <a:ext cx="2938872" cy="2324100"/>
          </a:xfrm>
          <a:prstGeom prst="roundRect">
            <a:avLst>
              <a:gd name="adj" fmla="val 4815"/>
            </a:avLst>
          </a:prstGeom>
          <a:noFill/>
          <a:extLst>
            <a:ext uri="{909E8E84-426E-40DD-AFC4-6F175D3DCCD1}">
              <a14:hiddenFill xmlns:a14="http://schemas.microsoft.com/office/drawing/2010/main">
                <a:solidFill>
                  <a:srgbClr val="FFFFFF"/>
                </a:solidFill>
              </a14:hiddenFill>
            </a:ext>
          </a:extLst>
        </p:spPr>
      </p:pic>
      <p:pic>
        <p:nvPicPr>
          <p:cNvPr id="12" name="Picture 4" descr="http://www.majhacomputer.com/images/web-based-softwa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374961">
            <a:off x="4927049" y="3521356"/>
            <a:ext cx="3077944" cy="2308456"/>
          </a:xfrm>
          <a:prstGeom prst="roundRect">
            <a:avLst>
              <a:gd name="adj" fmla="val 3358"/>
            </a:avLst>
          </a:prstGeom>
          <a:noFill/>
          <a:ln>
            <a:solidFill>
              <a:schemeClr val="accent5">
                <a:lumMod val="50000"/>
              </a:schemeClr>
            </a:solidFill>
          </a:ln>
          <a:extLst>
            <a:ext uri="{909E8E84-426E-40DD-AFC4-6F175D3DCCD1}">
              <a14:hiddenFill xmlns:a14="http://schemas.microsoft.com/office/drawing/2010/main">
                <a:solidFill>
                  <a:srgbClr val="FFFFFF"/>
                </a:solidFill>
              </a14:hiddenFill>
            </a:ext>
          </a:extLst>
        </p:spPr>
      </p:pic>
      <p:pic>
        <p:nvPicPr>
          <p:cNvPr id="13" name="Picture 6" descr="http://blog.blacknight.com/images/technical-support-frustrati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6886" y="4419600"/>
            <a:ext cx="2527320" cy="1770346"/>
          </a:xfrm>
          <a:prstGeom prst="roundRect">
            <a:avLst>
              <a:gd name="adj" fmla="val 7102"/>
            </a:avLst>
          </a:prstGeom>
          <a:ln>
            <a:noFill/>
          </a:ln>
          <a:effectLst>
            <a:outerShdw blurRad="76200" sx="108000" sy="108000" algn="ctr" rotWithShape="0">
              <a:prstClr val="black">
                <a:alpha val="25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89067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Въпрос</a:t>
            </a:r>
            <a:endParaRPr lang="en-US" sz="3600" dirty="0"/>
          </a:p>
        </p:txBody>
      </p:sp>
      <p:sp>
        <p:nvSpPr>
          <p:cNvPr id="3" name="Content Placeholder 2"/>
          <p:cNvSpPr>
            <a:spLocks noGrp="1"/>
          </p:cNvSpPr>
          <p:nvPr>
            <p:ph idx="1"/>
          </p:nvPr>
        </p:nvSpPr>
        <p:spPr/>
        <p:txBody>
          <a:bodyPr/>
          <a:lstStyle/>
          <a:p>
            <a:r>
              <a:rPr lang="en-US" dirty="0"/>
              <a:t>What is not checked in POST test</a:t>
            </a:r>
            <a:r>
              <a:rPr lang="ru-RU" dirty="0"/>
              <a:t>?</a:t>
            </a:r>
            <a:endParaRPr lang="bg-BG" dirty="0"/>
          </a:p>
          <a:p>
            <a:pPr marL="0" indent="0">
              <a:buNone/>
            </a:pPr>
            <a:endParaRPr lang="bg-BG" dirty="0"/>
          </a:p>
          <a:p>
            <a:pPr marL="871538" lvl="1" indent="-514350">
              <a:buFont typeface="+mj-lt"/>
              <a:buAutoNum type="alphaLcParenR"/>
            </a:pPr>
            <a:r>
              <a:rPr lang="en-US" dirty="0" smtClean="0"/>
              <a:t>RAM</a:t>
            </a:r>
            <a:endParaRPr lang="bg-BG" dirty="0" smtClean="0"/>
          </a:p>
          <a:p>
            <a:pPr marL="871538" lvl="1" indent="-514350">
              <a:buFont typeface="+mj-lt"/>
              <a:buAutoNum type="alphaLcParenR"/>
            </a:pPr>
            <a:r>
              <a:rPr lang="en-US" dirty="0" smtClean="0"/>
              <a:t>Boot sector</a:t>
            </a:r>
            <a:endParaRPr lang="bg-BG" dirty="0" smtClean="0"/>
          </a:p>
          <a:p>
            <a:pPr marL="871538" lvl="1" indent="-514350">
              <a:buFont typeface="+mj-lt"/>
              <a:buAutoNum type="alphaLcParenR"/>
            </a:pPr>
            <a:r>
              <a:rPr lang="en-US" dirty="0" smtClean="0"/>
              <a:t>LAN</a:t>
            </a:r>
            <a:r>
              <a:rPr lang="bg-BG" dirty="0" smtClean="0"/>
              <a:t> карта</a:t>
            </a:r>
          </a:p>
          <a:p>
            <a:pPr marL="871538" lvl="1" indent="-514350">
              <a:buFont typeface="+mj-lt"/>
              <a:buAutoNum type="alphaLcParenR"/>
            </a:pPr>
            <a:r>
              <a:rPr lang="bg-BG" dirty="0" smtClean="0"/>
              <a:t>Клавиатура</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a:t>
            </a:fld>
            <a:endParaRPr lang="en-US" dirty="0"/>
          </a:p>
        </p:txBody>
      </p:sp>
      <p:sp>
        <p:nvSpPr>
          <p:cNvPr id="5" name="Oval 4"/>
          <p:cNvSpPr/>
          <p:nvPr/>
        </p:nvSpPr>
        <p:spPr>
          <a:xfrm>
            <a:off x="533400" y="3505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7695" y="4433566"/>
            <a:ext cx="1838400" cy="18384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7695" y="1590600"/>
            <a:ext cx="1838400" cy="18384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2908366"/>
            <a:ext cx="1374000" cy="137400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81200" y="4777854"/>
            <a:ext cx="1838400" cy="1838400"/>
          </a:xfrm>
          <a:prstGeom prst="rect">
            <a:avLst/>
          </a:prstGeom>
        </p:spPr>
      </p:pic>
    </p:spTree>
    <p:extLst>
      <p:ext uri="{BB962C8B-B14F-4D97-AF65-F5344CB8AC3E}">
        <p14:creationId xmlns:p14="http://schemas.microsoft.com/office/powerpoint/2010/main" val="86472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Telerik Academy">
  <a:themeElements>
    <a:clrScheme name="Telerik Colors Theme">
      <a:dk1>
        <a:sysClr val="windowText" lastClr="000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Deluxe</Template>
  <TotalTime>3315</TotalTime>
  <Words>1806</Words>
  <Application>Microsoft Office PowerPoint</Application>
  <PresentationFormat>On-screen Show (4:3)</PresentationFormat>
  <Paragraphs>361</Paragraphs>
  <Slides>62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62</vt:i4>
      </vt:variant>
    </vt:vector>
  </HeadingPairs>
  <TitlesOfParts>
    <vt:vector size="68" baseType="lpstr">
      <vt:lpstr>Calibri</vt:lpstr>
      <vt:lpstr>Cambria</vt:lpstr>
      <vt:lpstr>Consolas</vt:lpstr>
      <vt:lpstr>Corbel</vt:lpstr>
      <vt:lpstr>Wingdings 2</vt:lpstr>
      <vt:lpstr>Telerik Academy</vt:lpstr>
      <vt:lpstr>Team work № 1</vt:lpstr>
      <vt:lpstr>PowerPoint Presentation</vt:lpstr>
      <vt:lpstr>Въпрос</vt:lpstr>
      <vt:lpstr>Отговор</vt:lpstr>
      <vt:lpstr>Софтуерни системи</vt:lpstr>
      <vt:lpstr>Въпрос</vt:lpstr>
      <vt:lpstr>Отговор</vt:lpstr>
      <vt:lpstr>Работа с компютърни системи и програми</vt:lpstr>
      <vt:lpstr>Въпрос</vt:lpstr>
      <vt:lpstr>Отговор</vt:lpstr>
      <vt:lpstr>Пренос на данни и бройни системи</vt:lpstr>
      <vt:lpstr>Въпрос</vt:lpstr>
      <vt:lpstr>Отговор</vt:lpstr>
      <vt:lpstr>Операционни системи</vt:lpstr>
      <vt:lpstr>Въпрос</vt:lpstr>
      <vt:lpstr>Отговор</vt:lpstr>
      <vt:lpstr>Софтуерно инженерство</vt:lpstr>
      <vt:lpstr>Въпрос</vt:lpstr>
      <vt:lpstr>Отговор</vt:lpstr>
      <vt:lpstr>Компресиране на данни</vt:lpstr>
      <vt:lpstr>Въпрос</vt:lpstr>
      <vt:lpstr>Отговор</vt:lpstr>
      <vt:lpstr>Текстообработка</vt:lpstr>
      <vt:lpstr>Въпрос</vt:lpstr>
      <vt:lpstr>Отговор</vt:lpstr>
      <vt:lpstr>Компютърна графика</vt:lpstr>
      <vt:lpstr>Въпрос</vt:lpstr>
      <vt:lpstr>Отговор</vt:lpstr>
      <vt:lpstr>Бази от данни</vt:lpstr>
      <vt:lpstr>Въпрос</vt:lpstr>
      <vt:lpstr>Отговор</vt:lpstr>
      <vt:lpstr>Информационни системи</vt:lpstr>
      <vt:lpstr>Въпрос</vt:lpstr>
      <vt:lpstr>Отговор</vt:lpstr>
      <vt:lpstr>Сигурност и защита на информацията</vt:lpstr>
      <vt:lpstr>Въпрос</vt:lpstr>
      <vt:lpstr>Отговор</vt:lpstr>
      <vt:lpstr>Презентационни системи</vt:lpstr>
      <vt:lpstr>Въпрос</vt:lpstr>
      <vt:lpstr>Отговор</vt:lpstr>
      <vt:lpstr>Мултимедия</vt:lpstr>
      <vt:lpstr>Въпрос</vt:lpstr>
      <vt:lpstr>Отговор</vt:lpstr>
      <vt:lpstr>Компютърни мрежи</vt:lpstr>
      <vt:lpstr>Въпрос</vt:lpstr>
      <vt:lpstr>Отговор</vt:lpstr>
      <vt:lpstr>Устройство на Интернет</vt:lpstr>
      <vt:lpstr>Въпрос</vt:lpstr>
      <vt:lpstr>Отговор</vt:lpstr>
      <vt:lpstr>Електронна комуникация</vt:lpstr>
      <vt:lpstr>Въпрос</vt:lpstr>
      <vt:lpstr>Отговор</vt:lpstr>
      <vt:lpstr>World Wide Web (WWW)</vt:lpstr>
      <vt:lpstr>Въпрос</vt:lpstr>
      <vt:lpstr>Отговор</vt:lpstr>
      <vt:lpstr>Уеб дизайн, HTML, CSS</vt:lpstr>
      <vt:lpstr>Въпрос</vt:lpstr>
      <vt:lpstr>Отговор</vt:lpstr>
      <vt:lpstr>Скриптови езици и JavaScript</vt:lpstr>
      <vt:lpstr>Въпрос</vt:lpstr>
      <vt:lpstr>Отговор</vt:lpstr>
      <vt:lpstr>Безплатни курсове в софтуерната академия</vt:lpstr>
    </vt:vector>
  </TitlesOfParts>
  <Company>Telerik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Училищна софтуерна академия</dc:title>
  <dc:subject>Telerik Software Academy</dc:subject>
  <dc:creator>Svetlin Nakov</dc:creator>
  <cp:keywords>telerik software academy, school academy, училищна софтуерна академия, академия на Телерик за ученици, free courses for developers</cp:keywords>
  <cp:lastModifiedBy>Veselin Dimitrov</cp:lastModifiedBy>
  <cp:revision>428</cp:revision>
  <dcterms:created xsi:type="dcterms:W3CDTF">2007-12-08T16:03:35Z</dcterms:created>
  <dcterms:modified xsi:type="dcterms:W3CDTF">2013-12-03T15:07:46Z</dcterms:modified>
  <cp:category>software engineering</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